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x="18288000" cy="10287000"/>
  <p:notesSz cx="6858000" cy="9144000"/>
  <p:embeddedFontLst>
    <p:embeddedFont>
      <p:font typeface="Raleway" charset="1" panose="00000000000000000000"/>
      <p:regular r:id="rId29"/>
    </p:embeddedFont>
    <p:embeddedFont>
      <p:font typeface="Raleway Bold" charset="1" panose="00000000000000000000"/>
      <p:regular r:id="rId30"/>
    </p:embeddedFont>
    <p:embeddedFont>
      <p:font typeface="Raleway Heavy" charset="1" panose="00000000000000000000"/>
      <p:regular r:id="rId31"/>
    </p:embeddedFont>
    <p:embeddedFont>
      <p:font typeface="Open Sauce" charset="1" panose="00000500000000000000"/>
      <p:regular r:id="rId32"/>
    </p:embeddedFont>
    <p:embeddedFont>
      <p:font typeface="Arimo Bold Italics" charset="1" panose="020B0704020202090204"/>
      <p:regular r:id="rId33"/>
    </p:embeddedFont>
    <p:embeddedFont>
      <p:font typeface="Arimo" charset="1" panose="020B0604020202020204"/>
      <p:regular r:id="rId34"/>
    </p:embeddedFont>
    <p:embeddedFont>
      <p:font typeface="Canva Sans" charset="1" panose="020B0503030501040103"/>
      <p:regular r:id="rId35"/>
    </p:embeddedFont>
    <p:embeddedFont>
      <p:font typeface="Canva Sans Bold" charset="1" panose="020B0803030501040103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sv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4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4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2.png" Type="http://schemas.openxmlformats.org/officeDocument/2006/relationships/image"/><Relationship Id="rId6" Target="../media/image13.svg" Type="http://schemas.openxmlformats.org/officeDocument/2006/relationships/image"/><Relationship Id="rId7" Target="../media/image14.png" Type="http://schemas.openxmlformats.org/officeDocument/2006/relationships/image"/><Relationship Id="rId8" Target="../media/image15.svg" Type="http://schemas.openxmlformats.org/officeDocument/2006/relationships/image"/><Relationship Id="rId9" Target="../media/image4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4.png" Type="http://schemas.openxmlformats.org/officeDocument/2006/relationships/image"/><Relationship Id="rId8" Target="../media/image18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9.jpeg" Type="http://schemas.openxmlformats.org/officeDocument/2006/relationships/image"/><Relationship Id="rId6" Target="../media/image4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20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21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https://www.techcrunch.com" TargetMode="External" Type="http://schemas.openxmlformats.org/officeDocument/2006/relationships/hyperlink"/><Relationship Id="rId11" Target="https://www.businessinsider.com" TargetMode="External" Type="http://schemas.openxmlformats.org/officeDocument/2006/relationships/hyperlink"/><Relationship Id="rId12" Target="https://www.owler.com" TargetMode="External" Type="http://schemas.openxmlformats.org/officeDocument/2006/relationships/hyperlink"/><Relationship Id="rId13" Target="https://www.zoominfo.com" TargetMode="External" Type="http://schemas.openxmlformats.org/officeDocument/2006/relationships/hyperlink"/><Relationship Id="rId14" Target="../media/image22.png" Type="http://schemas.openxmlformats.org/officeDocument/2006/relationships/image"/><Relationship Id="rId15" Target="../media/image23.svg" Type="http://schemas.openxmlformats.org/officeDocument/2006/relationships/image"/><Relationship Id="rId16" Target="../media/image4.png" Type="http://schemas.openxmlformats.org/officeDocument/2006/relationships/image"/><Relationship Id="rId2" Target="https://www.gartner.com" TargetMode="External" Type="http://schemas.openxmlformats.org/officeDocument/2006/relationships/hyperlink"/><Relationship Id="rId3" Target="https://www.statista.com" TargetMode="External" Type="http://schemas.openxmlformats.org/officeDocument/2006/relationships/hyperlink"/><Relationship Id="rId4" Target="https://www.ibisworld.com" TargetMode="External" Type="http://schemas.openxmlformats.org/officeDocument/2006/relationships/hyperlink"/><Relationship Id="rId5" Target="https://www.g2.com" TargetMode="External" Type="http://schemas.openxmlformats.org/officeDocument/2006/relationships/hyperlink"/><Relationship Id="rId6" Target="https://www.forbes.com" TargetMode="External" Type="http://schemas.openxmlformats.org/officeDocument/2006/relationships/hyperlink"/><Relationship Id="rId7" Target="https://www.crunchbase.com" TargetMode="External" Type="http://schemas.openxmlformats.org/officeDocument/2006/relationships/hyperlink"/><Relationship Id="rId8" Target="https://www.clutch.co" TargetMode="External" Type="http://schemas.openxmlformats.org/officeDocument/2006/relationships/hyperlink"/><Relationship Id="rId9" Target="https://www.goodfirms.co" TargetMode="External" Type="http://schemas.openxmlformats.org/officeDocument/2006/relationships/hyperlink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5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6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7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8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9.png" Type="http://schemas.openxmlformats.org/officeDocument/2006/relationships/image"/><Relationship Id="rId6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2283244">
            <a:off x="-3892206" y="3406405"/>
            <a:ext cx="10358005" cy="10410055"/>
          </a:xfrm>
          <a:custGeom>
            <a:avLst/>
            <a:gdLst/>
            <a:ahLst/>
            <a:cxnLst/>
            <a:rect r="r" b="b" t="t" l="l"/>
            <a:pathLst>
              <a:path h="10410055" w="10358005">
                <a:moveTo>
                  <a:pt x="10358005" y="0"/>
                </a:moveTo>
                <a:lnTo>
                  <a:pt x="0" y="0"/>
                </a:lnTo>
                <a:lnTo>
                  <a:pt x="0" y="10410055"/>
                </a:lnTo>
                <a:lnTo>
                  <a:pt x="10358005" y="10410055"/>
                </a:lnTo>
                <a:lnTo>
                  <a:pt x="10358005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30741" y="-10904054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-2455026" y="-917369"/>
            <a:ext cx="4220884" cy="422088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212262" y="6728772"/>
            <a:ext cx="3631063" cy="345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Presented by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12262" y="7102582"/>
            <a:ext cx="7595590" cy="2155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72"/>
              </a:lnSpc>
            </a:pPr>
            <a:r>
              <a:rPr lang="en-US" sz="2858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Team TechSurfers</a:t>
            </a:r>
          </a:p>
          <a:p>
            <a:pPr algn="l">
              <a:lnSpc>
                <a:spcPts val="685"/>
              </a:lnSpc>
            </a:pPr>
          </a:p>
          <a:p>
            <a:pPr algn="l">
              <a:lnSpc>
                <a:spcPts val="2037"/>
              </a:lnSpc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Lalit Madhav Viyyapu - lxv230008 </a:t>
            </a:r>
          </a:p>
          <a:p>
            <a:pPr algn="l">
              <a:lnSpc>
                <a:spcPts val="2037"/>
              </a:lnSpc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Gampa Sai Shiva - sxg220333</a:t>
            </a:r>
          </a:p>
          <a:p>
            <a:pPr algn="l">
              <a:lnSpc>
                <a:spcPts val="2037"/>
              </a:lnSpc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Jiapeng Cao - jxc180070</a:t>
            </a:r>
          </a:p>
          <a:p>
            <a:pPr algn="l">
              <a:lnSpc>
                <a:spcPts val="2037"/>
              </a:lnSpc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Subramanian Ramesh Akshay - axs230128</a:t>
            </a:r>
          </a:p>
          <a:p>
            <a:pPr algn="l">
              <a:lnSpc>
                <a:spcPts val="2037"/>
              </a:lnSpc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Grandhi Sai Snehal - sxg230071</a:t>
            </a:r>
          </a:p>
          <a:p>
            <a:pPr algn="l">
              <a:lnSpc>
                <a:spcPts val="2972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212262" y="3534004"/>
            <a:ext cx="11064699" cy="2354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47"/>
              </a:lnSpc>
            </a:pPr>
            <a:r>
              <a:rPr lang="en-US" sz="6776" b="true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Marketing Strategy for AstrallyTech</a:t>
            </a:r>
          </a:p>
          <a:p>
            <a:pPr algn="l">
              <a:lnSpc>
                <a:spcPts val="2286"/>
              </a:lnSpc>
            </a:pPr>
          </a:p>
          <a:p>
            <a:pPr algn="l">
              <a:lnSpc>
                <a:spcPts val="2286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2952637" y="6728772"/>
            <a:ext cx="3631063" cy="345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Guided by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952637" y="7112107"/>
            <a:ext cx="3786240" cy="846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83"/>
              </a:lnSpc>
            </a:pPr>
            <a:r>
              <a:rPr lang="en-US" sz="2772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Mr. Dhimant Korant</a:t>
            </a:r>
          </a:p>
          <a:p>
            <a:pPr algn="l">
              <a:lnSpc>
                <a:spcPts val="1907"/>
              </a:lnSpc>
            </a:pPr>
            <a:r>
              <a:rPr lang="en-US" sz="1833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</a:t>
            </a:r>
            <a:r>
              <a:rPr lang="en-US" sz="1833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o-Founder &amp; CEO</a:t>
            </a:r>
          </a:p>
          <a:p>
            <a:pPr algn="l">
              <a:lnSpc>
                <a:spcPts val="1907"/>
              </a:lnSpc>
              <a:spcBef>
                <a:spcPct val="0"/>
              </a:spcBef>
            </a:pPr>
            <a:r>
              <a:rPr lang="en-US" sz="1833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AstrallyTech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783784" y="683465"/>
            <a:ext cx="3631063" cy="345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Mid-Term Presentation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7744612" y="4366442"/>
            <a:ext cx="879174" cy="979460"/>
          </a:xfrm>
          <a:custGeom>
            <a:avLst/>
            <a:gdLst/>
            <a:ahLst/>
            <a:cxnLst/>
            <a:rect r="r" b="b" t="t" l="l"/>
            <a:pathLst>
              <a:path h="979460" w="879174">
                <a:moveTo>
                  <a:pt x="0" y="0"/>
                </a:moveTo>
                <a:lnTo>
                  <a:pt x="879174" y="0"/>
                </a:lnTo>
                <a:lnTo>
                  <a:pt x="879174" y="979460"/>
                </a:lnTo>
                <a:lnTo>
                  <a:pt x="0" y="97946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64551" y="4101508"/>
            <a:ext cx="4945696" cy="8893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57"/>
              </a:lnSpc>
              <a:spcBef>
                <a:spcPct val="0"/>
              </a:spcBef>
            </a:pPr>
            <a:r>
              <a:rPr lang="en-US" b="true" sz="6497">
                <a:solidFill>
                  <a:srgbClr val="C6269E"/>
                </a:solidFill>
                <a:latin typeface="Raleway Heavy"/>
                <a:ea typeface="Raleway Heavy"/>
                <a:cs typeface="Raleway Heavy"/>
                <a:sym typeface="Raleway Heavy"/>
              </a:rPr>
              <a:t>Business 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64551" y="4827359"/>
            <a:ext cx="5536337" cy="1621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63"/>
              </a:lnSpc>
              <a:spcBef>
                <a:spcPct val="0"/>
              </a:spcBef>
            </a:pPr>
            <a:r>
              <a:rPr lang="en-US" b="true" sz="6022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Strategy Developement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185707" y="1401720"/>
            <a:ext cx="456104" cy="456104"/>
            <a:chOff x="0" y="0"/>
            <a:chExt cx="120126" cy="12012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8797744" y="1367100"/>
            <a:ext cx="4630581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Unique value proposititon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8185707" y="5139244"/>
            <a:ext cx="456104" cy="456104"/>
            <a:chOff x="0" y="0"/>
            <a:chExt cx="120126" cy="12012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8797744" y="5088596"/>
            <a:ext cx="5287939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Brand positioning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185707" y="1885358"/>
            <a:ext cx="9789788" cy="349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End-to-End Integration: Seamless IT, marketing &amp; data solutions​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💡 Innovation-Driven: Cutting-edge technology implementation​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📈 Scalable Solutions: Growth-aligned technology​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🎯</a:t>
            </a: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Industry Focused: Deep vertical expertise​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🤝 Partnership Approach: Long-term client success​</a:t>
            </a:r>
          </a:p>
          <a:p>
            <a:pPr algn="l">
              <a:lnSpc>
                <a:spcPts val="3499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8185707" y="5623923"/>
            <a:ext cx="9073593" cy="3937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🏢 Target Market: SMB and mid-market enterprises</a:t>
            </a: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​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💪 Market Position: Premium full-service technology partner</a:t>
            </a: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​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🎯 Core Focus: Digital transformation enabler</a:t>
            </a: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​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🌐 Coverage: Multi-industry expertise</a:t>
            </a: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​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✨ Differentiation: Integrated solutions provider(personalised custormer relationship)</a:t>
            </a: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​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</a:p>
        </p:txBody>
      </p:sp>
      <p:grpSp>
        <p:nvGrpSpPr>
          <p:cNvPr name="Group 17" id="17"/>
          <p:cNvGrpSpPr/>
          <p:nvPr/>
        </p:nvGrpSpPr>
        <p:grpSpPr>
          <a:xfrm rot="2087854">
            <a:off x="-2404070" y="2678097"/>
            <a:ext cx="4186641" cy="4186641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438555" y="371239"/>
            <a:ext cx="1180289" cy="1314923"/>
          </a:xfrm>
          <a:custGeom>
            <a:avLst/>
            <a:gdLst/>
            <a:ahLst/>
            <a:cxnLst/>
            <a:rect r="r" b="b" t="t" l="l"/>
            <a:pathLst>
              <a:path h="1314923" w="1180289">
                <a:moveTo>
                  <a:pt x="0" y="0"/>
                </a:moveTo>
                <a:lnTo>
                  <a:pt x="1180290" y="0"/>
                </a:lnTo>
                <a:lnTo>
                  <a:pt x="1180290" y="1314922"/>
                </a:lnTo>
                <a:lnTo>
                  <a:pt x="0" y="13149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234681" y="4982961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179691" y="4092205"/>
            <a:ext cx="5375655" cy="29903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</a:pPr>
            <a:r>
              <a:rPr lang="en-US" sz="7475" b="true">
                <a:solidFill>
                  <a:srgbClr val="C6269E"/>
                </a:solidFill>
                <a:latin typeface="Raleway Heavy"/>
                <a:ea typeface="Raleway Heavy"/>
                <a:cs typeface="Raleway Heavy"/>
                <a:sym typeface="Raleway Heavy"/>
              </a:rPr>
              <a:t>Go-to Market </a:t>
            </a:r>
            <a:r>
              <a:rPr lang="en-US" sz="7475" b="true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 </a:t>
            </a:r>
          </a:p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Strategy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7327294" y="1050486"/>
            <a:ext cx="456104" cy="456104"/>
            <a:chOff x="0" y="0"/>
            <a:chExt cx="120126" cy="12012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7951458" y="983811"/>
            <a:ext cx="6517850" cy="9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Phase 1: Foundation (Jun-Dec 2025)</a:t>
            </a:r>
          </a:p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​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7327294" y="3987430"/>
            <a:ext cx="456104" cy="456104"/>
            <a:chOff x="0" y="0"/>
            <a:chExt cx="120126" cy="12012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7951458" y="3930385"/>
            <a:ext cx="7552200" cy="985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34"/>
              </a:lnSpc>
            </a:pPr>
            <a:r>
              <a:rPr lang="en-US" sz="2810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Phase 2: Growth (Jan-Jun 2026)</a:t>
            </a:r>
            <a:r>
              <a:rPr lang="en-US" sz="2810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​</a:t>
            </a:r>
          </a:p>
          <a:p>
            <a:pPr algn="l">
              <a:lnSpc>
                <a:spcPts val="3934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7327294" y="4453059"/>
            <a:ext cx="10607600" cy="2021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5710" indent="-247855" lvl="1">
              <a:lnSpc>
                <a:spcPts val="3214"/>
              </a:lnSpc>
              <a:buFont typeface="Arial"/>
              <a:buChar char="•"/>
            </a:pPr>
            <a:r>
              <a:rPr lang="en-US" sz="2296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📈 Scale service portfolio: Add specialized offerings</a:t>
            </a:r>
            <a:r>
              <a:rPr lang="en-US" sz="2296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​</a:t>
            </a:r>
          </a:p>
          <a:p>
            <a:pPr algn="l" marL="495710" indent="-247855" lvl="1">
              <a:lnSpc>
                <a:spcPts val="3214"/>
              </a:lnSpc>
              <a:buFont typeface="Arial"/>
              <a:buChar char="•"/>
            </a:pPr>
            <a:r>
              <a:rPr lang="en-US" sz="2296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📣 Expand marketing operations: Content marketing and thoughtleadership</a:t>
            </a:r>
            <a:r>
              <a:rPr lang="en-US" sz="2296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​</a:t>
            </a:r>
          </a:p>
          <a:p>
            <a:pPr algn="l" marL="495710" indent="-247855" lvl="1">
              <a:lnSpc>
                <a:spcPts val="3214"/>
              </a:lnSpc>
              <a:buFont typeface="Arial"/>
              <a:buChar char="•"/>
            </a:pPr>
            <a:r>
              <a:rPr lang="en-US" sz="2296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⚡ Enhance delivery capabilities: Standardize processes forefficiency</a:t>
            </a:r>
            <a:r>
              <a:rPr lang="en-US" sz="2296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​</a:t>
            </a:r>
          </a:p>
          <a:p>
            <a:pPr algn="l" marL="495710" indent="-247855" lvl="1">
              <a:lnSpc>
                <a:spcPts val="3214"/>
              </a:lnSpc>
              <a:buFont typeface="Arial"/>
              <a:buChar char="•"/>
            </a:pPr>
            <a:r>
              <a:rPr lang="en-US" sz="2296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❤️ Launch client success program: Proactive support andoptimization</a:t>
            </a:r>
          </a:p>
          <a:p>
            <a:pPr algn="l">
              <a:lnSpc>
                <a:spcPts val="3214"/>
              </a:lnSpc>
            </a:pPr>
          </a:p>
        </p:txBody>
      </p:sp>
      <p:grpSp>
        <p:nvGrpSpPr>
          <p:cNvPr name="Group 15" id="15"/>
          <p:cNvGrpSpPr/>
          <p:nvPr/>
        </p:nvGrpSpPr>
        <p:grpSpPr>
          <a:xfrm rot="2087854">
            <a:off x="-2404070" y="2678097"/>
            <a:ext cx="4186641" cy="4186641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7308488" y="1453011"/>
            <a:ext cx="10607600" cy="2129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22923" indent="-261461" lvl="1">
              <a:lnSpc>
                <a:spcPts val="3390"/>
              </a:lnSpc>
              <a:buFont typeface="Arial"/>
              <a:buChar char="•"/>
            </a:pPr>
            <a:r>
              <a:rPr lang="en-US" sz="2422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🚀 Launch core services: Start with most in-demand services</a:t>
            </a:r>
            <a:r>
              <a:rPr lang="en-US" sz="2422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​</a:t>
            </a:r>
          </a:p>
          <a:p>
            <a:pPr algn="l" marL="522923" indent="-261461" lvl="1">
              <a:lnSpc>
                <a:spcPts val="3390"/>
              </a:lnSpc>
              <a:buFont typeface="Arial"/>
              <a:buChar char="•"/>
            </a:pPr>
            <a:r>
              <a:rPr lang="en-US" sz="2422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🌐 Establish digital presence: Website, social media, content strategy</a:t>
            </a:r>
            <a:r>
              <a:rPr lang="en-US" sz="2422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​</a:t>
            </a:r>
          </a:p>
          <a:p>
            <a:pPr algn="l" marL="522923" indent="-261461" lvl="1">
              <a:lnSpc>
                <a:spcPts val="3390"/>
              </a:lnSpc>
              <a:buFont typeface="Arial"/>
              <a:buChar char="•"/>
            </a:pPr>
            <a:r>
              <a:rPr lang="en-US" sz="2422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👥 Build initial sales team: Industry-specialized account executives</a:t>
            </a:r>
            <a:r>
              <a:rPr lang="en-US" sz="2422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​</a:t>
            </a:r>
          </a:p>
          <a:p>
            <a:pPr algn="l" marL="522923" indent="-261461" lvl="1">
              <a:lnSpc>
                <a:spcPts val="3390"/>
              </a:lnSpc>
              <a:buFont typeface="Arial"/>
              <a:buChar char="•"/>
            </a:pPr>
            <a:r>
              <a:rPr lang="en-US" sz="2422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🤝 Develop partner network: Technology vendors and serviceproviders</a:t>
            </a:r>
          </a:p>
          <a:p>
            <a:pPr algn="l">
              <a:lnSpc>
                <a:spcPts val="3390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7951458" y="6575814"/>
            <a:ext cx="6517850" cy="9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Phase 3: Scale (Jun 2026- ∞)</a:t>
            </a:r>
          </a:p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​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7308488" y="6626461"/>
            <a:ext cx="474911" cy="456104"/>
            <a:chOff x="0" y="0"/>
            <a:chExt cx="125079" cy="120126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25079" cy="120126"/>
            </a:xfrm>
            <a:custGeom>
              <a:avLst/>
              <a:gdLst/>
              <a:ahLst/>
              <a:cxnLst/>
              <a:rect r="r" b="b" t="t" l="l"/>
              <a:pathLst>
                <a:path h="120126" w="125079">
                  <a:moveTo>
                    <a:pt x="0" y="0"/>
                  </a:moveTo>
                  <a:lnTo>
                    <a:pt x="125079" y="0"/>
                  </a:lnTo>
                  <a:lnTo>
                    <a:pt x="125079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28575"/>
              <a:ext cx="125079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7327294" y="7231280"/>
            <a:ext cx="10607600" cy="1998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🌍 Geographic expansion: Move into new regions</a:t>
            </a:r>
            <a:r>
              <a:rPr lang="en-US" sz="230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​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🎯</a:t>
            </a:r>
            <a:r>
              <a:rPr lang="en-US" sz="230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New vertical penetration: Expand industry focus​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💡 Advanced solution development: Develop proprietary tools​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🤝 Strategic partnerships: Strategic alliances for growth</a:t>
            </a:r>
          </a:p>
          <a:p>
            <a:pPr algn="l">
              <a:lnSpc>
                <a:spcPts val="3220"/>
              </a:lnSpc>
            </a:pPr>
          </a:p>
        </p:txBody>
      </p:sp>
      <p:sp>
        <p:nvSpPr>
          <p:cNvPr name="Freeform 24" id="24"/>
          <p:cNvSpPr/>
          <p:nvPr/>
        </p:nvSpPr>
        <p:spPr>
          <a:xfrm flipH="false" flipV="false" rot="0">
            <a:off x="438555" y="371239"/>
            <a:ext cx="1180289" cy="1314923"/>
          </a:xfrm>
          <a:custGeom>
            <a:avLst/>
            <a:gdLst/>
            <a:ahLst/>
            <a:cxnLst/>
            <a:rect r="r" b="b" t="t" l="l"/>
            <a:pathLst>
              <a:path h="1314923" w="1180289">
                <a:moveTo>
                  <a:pt x="0" y="0"/>
                </a:moveTo>
                <a:lnTo>
                  <a:pt x="1180290" y="0"/>
                </a:lnTo>
                <a:lnTo>
                  <a:pt x="1180290" y="1314922"/>
                </a:lnTo>
                <a:lnTo>
                  <a:pt x="0" y="13149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932081" y="3814906"/>
            <a:ext cx="5375655" cy="2009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Heavy"/>
                <a:ea typeface="Raleway Heavy"/>
                <a:cs typeface="Raleway Heavy"/>
                <a:sym typeface="Raleway Heavy"/>
              </a:rPr>
              <a:t>Target</a:t>
            </a: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 Segments​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7729603" y="1230057"/>
            <a:ext cx="456104" cy="456104"/>
            <a:chOff x="0" y="0"/>
            <a:chExt cx="120126" cy="12012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8413759" y="1163382"/>
            <a:ext cx="6517850" cy="9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Industry focus​</a:t>
            </a:r>
          </a:p>
          <a:p>
            <a:pPr algn="l">
              <a:lnSpc>
                <a:spcPts val="3927"/>
              </a:lnSpc>
            </a:pPr>
          </a:p>
        </p:txBody>
      </p:sp>
      <p:grpSp>
        <p:nvGrpSpPr>
          <p:cNvPr name="Group 10" id="10"/>
          <p:cNvGrpSpPr/>
          <p:nvPr/>
        </p:nvGrpSpPr>
        <p:grpSpPr>
          <a:xfrm rot="0">
            <a:off x="7729603" y="4064092"/>
            <a:ext cx="456104" cy="456104"/>
            <a:chOff x="0" y="0"/>
            <a:chExt cx="120126" cy="12012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8413759" y="3997417"/>
            <a:ext cx="8429040" cy="148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Key Verticals: (Each chosen for growth potential and technology needs)</a:t>
            </a: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​</a:t>
            </a:r>
          </a:p>
          <a:p>
            <a:pPr algn="l">
              <a:lnSpc>
                <a:spcPts val="3927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7729603" y="5086350"/>
            <a:ext cx="9113196" cy="349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📈 Scale service portfolio: Add specialized offerings</a:t>
            </a: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​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📣 Expand marketing operations: Content marketing and thoughtleadership</a:t>
            </a: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​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⚡ Enhance delivery capabilities: Standardize processes forefficiency</a:t>
            </a: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​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❤️ Launch client success program: Proactive support andoptimization</a:t>
            </a:r>
          </a:p>
          <a:p>
            <a:pPr algn="l">
              <a:lnSpc>
                <a:spcPts val="3499"/>
              </a:lnSpc>
            </a:pPr>
          </a:p>
        </p:txBody>
      </p:sp>
      <p:grpSp>
        <p:nvGrpSpPr>
          <p:cNvPr name="Group 15" id="15"/>
          <p:cNvGrpSpPr/>
          <p:nvPr/>
        </p:nvGrpSpPr>
        <p:grpSpPr>
          <a:xfrm rot="2087854">
            <a:off x="-2404070" y="2678097"/>
            <a:ext cx="4186641" cy="4186641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7729603" y="1800674"/>
            <a:ext cx="10024323" cy="2157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7023" indent="-268511" lvl="1">
              <a:lnSpc>
                <a:spcPts val="3482"/>
              </a:lnSpc>
              <a:buFont typeface="Arial"/>
              <a:buChar char="•"/>
            </a:pPr>
            <a:r>
              <a:rPr lang="en-US" sz="2487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📈 Growth-stage businesses (10-100 employees): Focus on fundamentaldigital transformation​</a:t>
            </a:r>
          </a:p>
          <a:p>
            <a:pPr algn="l" marL="537023" indent="-268511" lvl="1">
              <a:lnSpc>
                <a:spcPts val="3482"/>
              </a:lnSpc>
              <a:buFont typeface="Arial"/>
              <a:buChar char="•"/>
            </a:pPr>
            <a:r>
              <a:rPr lang="en-US" sz="2487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🏢 Mid-market companies (100-500 employees): Complex integrationand scaling solutions</a:t>
            </a:r>
          </a:p>
          <a:p>
            <a:pPr algn="l">
              <a:lnSpc>
                <a:spcPts val="3482"/>
              </a:lnSpc>
            </a:pP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438555" y="371239"/>
            <a:ext cx="1180289" cy="1314923"/>
          </a:xfrm>
          <a:custGeom>
            <a:avLst/>
            <a:gdLst/>
            <a:ahLst/>
            <a:cxnLst/>
            <a:rect r="r" b="b" t="t" l="l"/>
            <a:pathLst>
              <a:path h="1314923" w="1180289">
                <a:moveTo>
                  <a:pt x="0" y="0"/>
                </a:moveTo>
                <a:lnTo>
                  <a:pt x="1180290" y="0"/>
                </a:lnTo>
                <a:lnTo>
                  <a:pt x="1180290" y="1314922"/>
                </a:lnTo>
                <a:lnTo>
                  <a:pt x="0" y="13149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087854">
            <a:off x="-2093321" y="1551475"/>
            <a:ext cx="4186641" cy="4186641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-592282" y="-617682"/>
            <a:ext cx="8007927" cy="11501582"/>
          </a:xfrm>
          <a:prstGeom prst="rect">
            <a:avLst/>
          </a:prstGeom>
          <a:gradFill rotWithShape="true">
            <a:gsLst>
              <a:gs pos="0">
                <a:srgbClr val="F5DFF0">
                  <a:alpha val="3500"/>
                </a:srgbClr>
              </a:gs>
              <a:gs pos="100000">
                <a:srgbClr val="C6269E">
                  <a:alpha val="100000"/>
                </a:srgbClr>
              </a:gs>
            </a:gsLst>
            <a:lin ang="0"/>
          </a:gradFill>
        </p:spPr>
      </p:sp>
      <p:grpSp>
        <p:nvGrpSpPr>
          <p:cNvPr name="Group 6" id="6"/>
          <p:cNvGrpSpPr/>
          <p:nvPr/>
        </p:nvGrpSpPr>
        <p:grpSpPr>
          <a:xfrm rot="0">
            <a:off x="1000634" y="2113581"/>
            <a:ext cx="5340119" cy="2076598"/>
            <a:chOff x="0" y="0"/>
            <a:chExt cx="7120159" cy="2768798"/>
          </a:xfrm>
        </p:grpSpPr>
        <p:sp>
          <p:nvSpPr>
            <p:cNvPr name="AutoShape 7" id="7"/>
            <p:cNvSpPr/>
            <p:nvPr/>
          </p:nvSpPr>
          <p:spPr>
            <a:xfrm rot="0">
              <a:off x="0" y="2574834"/>
              <a:ext cx="2770909" cy="193964"/>
            </a:xfrm>
            <a:prstGeom prst="rect">
              <a:avLst/>
            </a:pr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 rot="0">
              <a:off x="0" y="0"/>
              <a:ext cx="7120159" cy="2108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271"/>
                </a:lnSpc>
              </a:pPr>
              <a:r>
                <a:rPr lang="en-US" b="true" sz="5226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💰 Revenue Model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679227" y="4385506"/>
            <a:ext cx="3982933" cy="3982933"/>
          </a:xfrm>
          <a:custGeom>
            <a:avLst/>
            <a:gdLst/>
            <a:ahLst/>
            <a:cxnLst/>
            <a:rect r="r" b="b" t="t" l="l"/>
            <a:pathLst>
              <a:path h="3982933" w="3982933">
                <a:moveTo>
                  <a:pt x="0" y="0"/>
                </a:moveTo>
                <a:lnTo>
                  <a:pt x="3982933" y="0"/>
                </a:lnTo>
                <a:lnTo>
                  <a:pt x="3982933" y="3982933"/>
                </a:lnTo>
                <a:lnTo>
                  <a:pt x="0" y="39829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7668901" y="260634"/>
            <a:ext cx="9932934" cy="9744950"/>
            <a:chOff x="0" y="0"/>
            <a:chExt cx="13243911" cy="12993266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38100"/>
              <a:ext cx="10713805" cy="11919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44"/>
                </a:lnSpc>
              </a:pPr>
              <a:r>
                <a:rPr lang="en-US" sz="2726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📊 IT Consulting: 40%</a:t>
              </a:r>
            </a:p>
            <a:p>
              <a:pPr algn="l" marL="0" indent="0" lvl="0">
                <a:lnSpc>
                  <a:spcPts val="3544"/>
                </a:lnSpc>
              </a:pPr>
              <a:r>
                <a:rPr lang="en-US" sz="2726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​​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610750"/>
              <a:ext cx="13243911" cy="24622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55068" indent="-227534" lvl="1">
                <a:lnSpc>
                  <a:spcPts val="2950"/>
                </a:lnSpc>
                <a:buFont typeface="Arial"/>
                <a:buChar char="•"/>
              </a:pPr>
              <a:r>
                <a:rPr lang="en-US" sz="2107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Enterprise architecture planning​</a:t>
              </a:r>
            </a:p>
            <a:p>
              <a:pPr algn="l" marL="455068" indent="-227534" lvl="1">
                <a:lnSpc>
                  <a:spcPts val="2950"/>
                </a:lnSpc>
                <a:buFont typeface="Arial"/>
                <a:buChar char="•"/>
              </a:pPr>
              <a:r>
                <a:rPr lang="en-US" sz="2107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Cloud migration services​</a:t>
              </a:r>
            </a:p>
            <a:p>
              <a:pPr algn="l" marL="455068" indent="-227534" lvl="1">
                <a:lnSpc>
                  <a:spcPts val="2950"/>
                </a:lnSpc>
                <a:buFont typeface="Arial"/>
                <a:buChar char="•"/>
              </a:pPr>
              <a:r>
                <a:rPr lang="en-US" sz="2107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Security implementations​</a:t>
              </a:r>
            </a:p>
            <a:p>
              <a:pPr algn="l" marL="455068" indent="-227534" lvl="1">
                <a:lnSpc>
                  <a:spcPts val="2950"/>
                </a:lnSpc>
                <a:buFont typeface="Arial"/>
                <a:buChar char="•"/>
              </a:pPr>
              <a:r>
                <a:rPr lang="en-US" sz="2107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Digital transformation projects Why This Mix? Highest valueservice with strong market demand and established pricingmodels​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5022057"/>
              <a:ext cx="10713805" cy="5919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44"/>
                </a:lnSpc>
              </a:pPr>
              <a:r>
                <a:rPr lang="en-US" sz="2726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📱 SMS Marketing: 30%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6070875"/>
              <a:ext cx="13243911" cy="24622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55068" indent="-227534" lvl="1">
                <a:lnSpc>
                  <a:spcPts val="2950"/>
                </a:lnSpc>
                <a:buFont typeface="Arial"/>
                <a:buChar char="•"/>
              </a:pPr>
              <a:r>
                <a:rPr lang="en-US" sz="2107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Campaign management​</a:t>
              </a:r>
            </a:p>
            <a:p>
              <a:pPr algn="l" marL="455068" indent="-227534" lvl="1">
                <a:lnSpc>
                  <a:spcPts val="2950"/>
                </a:lnSpc>
                <a:buFont typeface="Arial"/>
                <a:buChar char="•"/>
              </a:pPr>
              <a:r>
                <a:rPr lang="en-US" sz="2107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Automation solutions​</a:t>
              </a:r>
            </a:p>
            <a:p>
              <a:pPr algn="l" marL="455068" indent="-227534" lvl="1">
                <a:lnSpc>
                  <a:spcPts val="2950"/>
                </a:lnSpc>
                <a:buFont typeface="Arial"/>
                <a:buChar char="•"/>
              </a:pPr>
              <a:r>
                <a:rPr lang="en-US" sz="2107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Analytics &amp; reporting​</a:t>
              </a:r>
            </a:p>
            <a:p>
              <a:pPr algn="l" marL="455068" indent="-227534" lvl="1">
                <a:lnSpc>
                  <a:spcPts val="2950"/>
                </a:lnSpc>
                <a:buFont typeface="Arial"/>
                <a:buChar char="•"/>
              </a:pPr>
              <a:r>
                <a:rPr lang="en-US" sz="2107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Customer engagement Why This Mix? Growing market withrecurring revenue potential and scalable delivery model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9482182"/>
              <a:ext cx="10713805" cy="5919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44"/>
                </a:lnSpc>
              </a:pPr>
              <a:r>
                <a:rPr lang="en-US" sz="2726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📈 Data Analytics: 30%​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10531000"/>
              <a:ext cx="13243911" cy="24622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55068" indent="-227534" lvl="1">
                <a:lnSpc>
                  <a:spcPts val="2950"/>
                </a:lnSpc>
                <a:buFont typeface="Arial"/>
                <a:buChar char="•"/>
              </a:pPr>
              <a:r>
                <a:rPr lang="en-US" sz="2107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Business intelligence​</a:t>
              </a:r>
            </a:p>
            <a:p>
              <a:pPr algn="l" marL="455068" indent="-227534" lvl="1">
                <a:lnSpc>
                  <a:spcPts val="2950"/>
                </a:lnSpc>
                <a:buFont typeface="Arial"/>
                <a:buChar char="•"/>
              </a:pPr>
              <a:r>
                <a:rPr lang="en-US" sz="2107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Predictive analytics​</a:t>
              </a:r>
            </a:p>
            <a:p>
              <a:pPr algn="l" marL="455068" indent="-227534" lvl="1">
                <a:lnSpc>
                  <a:spcPts val="2950"/>
                </a:lnSpc>
                <a:buFont typeface="Arial"/>
                <a:buChar char="•"/>
              </a:pPr>
              <a:r>
                <a:rPr lang="en-US" sz="2107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Data visualization​</a:t>
              </a:r>
            </a:p>
            <a:p>
              <a:pPr algn="l" marL="455068" indent="-227534" lvl="1">
                <a:lnSpc>
                  <a:spcPts val="2950"/>
                </a:lnSpc>
                <a:buFont typeface="Arial"/>
                <a:buChar char="•"/>
              </a:pPr>
              <a:r>
                <a:rPr lang="en-US" sz="2107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Custom reporting Why This Mix? High-growth area with strongupsell potential and strategic value</a:t>
              </a: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498938" y="371239"/>
            <a:ext cx="1180289" cy="1314923"/>
          </a:xfrm>
          <a:custGeom>
            <a:avLst/>
            <a:gdLst/>
            <a:ahLst/>
            <a:cxnLst/>
            <a:rect r="r" b="b" t="t" l="l"/>
            <a:pathLst>
              <a:path h="1314923" w="1180289">
                <a:moveTo>
                  <a:pt x="0" y="0"/>
                </a:moveTo>
                <a:lnTo>
                  <a:pt x="1180289" y="0"/>
                </a:lnTo>
                <a:lnTo>
                  <a:pt x="1180289" y="1314922"/>
                </a:lnTo>
                <a:lnTo>
                  <a:pt x="0" y="13149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087854">
            <a:off x="-2093321" y="1551475"/>
            <a:ext cx="4186641" cy="4186641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-592282" y="-617682"/>
            <a:ext cx="8007927" cy="11501582"/>
          </a:xfrm>
          <a:prstGeom prst="rect">
            <a:avLst/>
          </a:prstGeom>
          <a:gradFill rotWithShape="true">
            <a:gsLst>
              <a:gs pos="0">
                <a:srgbClr val="F5DFF0">
                  <a:alpha val="3500"/>
                </a:srgbClr>
              </a:gs>
              <a:gs pos="100000">
                <a:srgbClr val="C6269E">
                  <a:alpha val="100000"/>
                </a:srgbClr>
              </a:gs>
            </a:gsLst>
            <a:lin ang="0"/>
          </a:gradFill>
        </p:spPr>
      </p:sp>
      <p:grpSp>
        <p:nvGrpSpPr>
          <p:cNvPr name="Group 6" id="6"/>
          <p:cNvGrpSpPr/>
          <p:nvPr/>
        </p:nvGrpSpPr>
        <p:grpSpPr>
          <a:xfrm rot="0">
            <a:off x="1000634" y="1028700"/>
            <a:ext cx="5340119" cy="2076598"/>
            <a:chOff x="0" y="0"/>
            <a:chExt cx="7120159" cy="2768798"/>
          </a:xfrm>
        </p:grpSpPr>
        <p:sp>
          <p:nvSpPr>
            <p:cNvPr name="AutoShape 7" id="7"/>
            <p:cNvSpPr/>
            <p:nvPr/>
          </p:nvSpPr>
          <p:spPr>
            <a:xfrm rot="0">
              <a:off x="0" y="2574834"/>
              <a:ext cx="2770909" cy="193964"/>
            </a:xfrm>
            <a:prstGeom prst="rect">
              <a:avLst/>
            </a:pr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 rot="0">
              <a:off x="0" y="0"/>
              <a:ext cx="7120159" cy="2108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271"/>
                </a:lnSpc>
              </a:pPr>
              <a:r>
                <a:rPr lang="en-US" b="true" sz="5226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💰 Pricing Strategy​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679227" y="5212985"/>
            <a:ext cx="3982933" cy="3982933"/>
          </a:xfrm>
          <a:custGeom>
            <a:avLst/>
            <a:gdLst/>
            <a:ahLst/>
            <a:cxnLst/>
            <a:rect r="r" b="b" t="t" l="l"/>
            <a:pathLst>
              <a:path h="3982933" w="3982933">
                <a:moveTo>
                  <a:pt x="0" y="0"/>
                </a:moveTo>
                <a:lnTo>
                  <a:pt x="3982933" y="0"/>
                </a:lnTo>
                <a:lnTo>
                  <a:pt x="3982933" y="3982933"/>
                </a:lnTo>
                <a:lnTo>
                  <a:pt x="0" y="39829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7601811" y="508475"/>
            <a:ext cx="10112573" cy="9500462"/>
            <a:chOff x="0" y="0"/>
            <a:chExt cx="13483431" cy="12667282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38100"/>
              <a:ext cx="10907566" cy="60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8"/>
                </a:lnSpc>
              </a:pPr>
              <a:r>
                <a:rPr lang="en-US" sz="2776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🏗️</a:t>
              </a:r>
              <a:r>
                <a:rPr lang="en-US" sz="2776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 Project-Based (35% of Revenue)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049081"/>
              <a:ext cx="13483431" cy="23582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62126" indent="-231063" lvl="1">
                <a:lnSpc>
                  <a:spcPts val="2996"/>
                </a:lnSpc>
                <a:buFont typeface="Arial"/>
                <a:buChar char="•"/>
              </a:pPr>
              <a:r>
                <a:rPr lang="en-US" sz="2140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Range: $20K-$100K per project</a:t>
              </a:r>
              <a:r>
                <a:rPr lang="en-US" sz="2140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​</a:t>
              </a:r>
            </a:p>
            <a:p>
              <a:pPr algn="l" marL="462126" indent="-231063" lvl="1">
                <a:lnSpc>
                  <a:spcPts val="2996"/>
                </a:lnSpc>
                <a:buFont typeface="Arial"/>
                <a:buChar char="•"/>
              </a:pPr>
              <a:r>
                <a:rPr lang="en-US" sz="2140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Timeline: 2-6 months</a:t>
              </a:r>
              <a:r>
                <a:rPr lang="en-US" sz="2140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​</a:t>
              </a:r>
            </a:p>
            <a:p>
              <a:pPr algn="l" marL="440536" indent="-220268" lvl="1">
                <a:lnSpc>
                  <a:spcPts val="2856"/>
                </a:lnSpc>
                <a:buFont typeface="Arial"/>
                <a:buChar char="•"/>
              </a:pPr>
              <a:r>
                <a:rPr lang="en-US" sz="2040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Best for: Large implementations, migrations, transformations WhyThis Model? Allows for high-value, complex deliverables with clearscope and milestones</a:t>
              </a:r>
            </a:p>
            <a:p>
              <a:pPr algn="l">
                <a:lnSpc>
                  <a:spcPts val="2576"/>
                </a:lnSpc>
              </a:pP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4374263"/>
              <a:ext cx="10907566" cy="60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8"/>
                </a:lnSpc>
              </a:pPr>
              <a:r>
                <a:rPr lang="en-US" sz="2776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🔄 Retainer-Based (50% of Revenue)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5451918"/>
              <a:ext cx="13483431" cy="28267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40538" indent="-220269" lvl="1">
                <a:lnSpc>
                  <a:spcPts val="2856"/>
                </a:lnSpc>
                <a:buFont typeface="Arial"/>
                <a:buChar char="•"/>
              </a:pPr>
              <a:r>
                <a:rPr lang="en-US" sz="2040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Monthly Fee: $3K-$15K</a:t>
              </a:r>
              <a:r>
                <a:rPr lang="en-US" sz="2040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​</a:t>
              </a:r>
            </a:p>
            <a:p>
              <a:pPr algn="l" marL="440538" indent="-220269" lvl="1">
                <a:lnSpc>
                  <a:spcPts val="2856"/>
                </a:lnSpc>
                <a:buFont typeface="Arial"/>
                <a:buChar char="•"/>
              </a:pPr>
              <a:r>
                <a:rPr lang="en-US" sz="2040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Contract Length: 12-36 months</a:t>
              </a:r>
              <a:r>
                <a:rPr lang="en-US" sz="2040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​</a:t>
              </a:r>
            </a:p>
            <a:p>
              <a:pPr algn="l" marL="440538" indent="-220269" lvl="1">
                <a:lnSpc>
                  <a:spcPts val="2856"/>
                </a:lnSpc>
                <a:buFont typeface="Arial"/>
                <a:buChar char="•"/>
              </a:pPr>
              <a:r>
                <a:rPr lang="en-US" sz="2040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Best for: Ongoing support, maintenance, and continuous improvement Why This Model? Provides stable, predictable revenue stream and deeper client relationships</a:t>
              </a:r>
            </a:p>
            <a:p>
              <a:pPr algn="l">
                <a:lnSpc>
                  <a:spcPts val="2576"/>
                </a:lnSpc>
              </a:pP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9245519"/>
              <a:ext cx="10907566" cy="60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8"/>
                </a:lnSpc>
              </a:pPr>
              <a:r>
                <a:rPr lang="en-US" sz="2776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⭐</a:t>
              </a:r>
              <a:r>
                <a:rPr lang="en-US" sz="2776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 Performance-Based (15% of Revenue)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10323174"/>
              <a:ext cx="13483431" cy="23441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40538" indent="-220269" lvl="1">
                <a:lnSpc>
                  <a:spcPts val="2856"/>
                </a:lnSpc>
                <a:buFont typeface="Arial"/>
                <a:buChar char="•"/>
              </a:pPr>
              <a:r>
                <a:rPr lang="en-US" sz="2040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Structure: Base fee + performance incentives</a:t>
              </a:r>
              <a:r>
                <a:rPr lang="en-US" sz="2040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​</a:t>
              </a:r>
            </a:p>
            <a:p>
              <a:pPr algn="l" marL="440538" indent="-220269" lvl="1">
                <a:lnSpc>
                  <a:spcPts val="2856"/>
                </a:lnSpc>
                <a:buFont typeface="Arial"/>
                <a:buChar char="•"/>
              </a:pPr>
              <a:r>
                <a:rPr lang="en-US" sz="2040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Focus: Marketing and analytics services</a:t>
              </a:r>
              <a:r>
                <a:rPr lang="en-US" sz="2040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​</a:t>
              </a:r>
            </a:p>
            <a:p>
              <a:pPr algn="l" marL="440538" indent="-220269" lvl="1">
                <a:lnSpc>
                  <a:spcPts val="2856"/>
                </a:lnSpc>
                <a:buFont typeface="Arial"/>
                <a:buChar char="•"/>
              </a:pPr>
              <a:r>
                <a:rPr lang="en-US" sz="2040">
                  <a:solidFill>
                    <a:srgbClr val="FFFFFA"/>
                  </a:solidFill>
                  <a:latin typeface="Raleway"/>
                  <a:ea typeface="Raleway"/>
                  <a:cs typeface="Raleway"/>
                  <a:sym typeface="Raleway"/>
                </a:rPr>
                <a:t>Best for: Results-driven campaigns and optimization projects WhyThis Model? Aligns interests with clients and demonstratesconfidence in service quality</a:t>
              </a:r>
            </a:p>
            <a:p>
              <a:pPr algn="l">
                <a:lnSpc>
                  <a:spcPts val="2576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6669155" y="371239"/>
            <a:ext cx="1180289" cy="1314923"/>
          </a:xfrm>
          <a:custGeom>
            <a:avLst/>
            <a:gdLst/>
            <a:ahLst/>
            <a:cxnLst/>
            <a:rect r="r" b="b" t="t" l="l"/>
            <a:pathLst>
              <a:path h="1314923" w="1180289">
                <a:moveTo>
                  <a:pt x="0" y="0"/>
                </a:moveTo>
                <a:lnTo>
                  <a:pt x="1180290" y="0"/>
                </a:lnTo>
                <a:lnTo>
                  <a:pt x="1180290" y="1314922"/>
                </a:lnTo>
                <a:lnTo>
                  <a:pt x="0" y="13149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383202" y="-1263914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374041" y="4697608"/>
            <a:ext cx="1939613" cy="2339446"/>
          </a:xfrm>
          <a:custGeom>
            <a:avLst/>
            <a:gdLst/>
            <a:ahLst/>
            <a:cxnLst/>
            <a:rect r="r" b="b" t="t" l="l"/>
            <a:pathLst>
              <a:path h="2339446" w="1939613">
                <a:moveTo>
                  <a:pt x="0" y="0"/>
                </a:moveTo>
                <a:lnTo>
                  <a:pt x="1939614" y="0"/>
                </a:lnTo>
                <a:lnTo>
                  <a:pt x="1939614" y="2339446"/>
                </a:lnTo>
                <a:lnTo>
                  <a:pt x="0" y="233944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368729" y="4857730"/>
            <a:ext cx="1552951" cy="2019203"/>
          </a:xfrm>
          <a:custGeom>
            <a:avLst/>
            <a:gdLst/>
            <a:ahLst/>
            <a:cxnLst/>
            <a:rect r="r" b="b" t="t" l="l"/>
            <a:pathLst>
              <a:path h="2019203" w="1552951">
                <a:moveTo>
                  <a:pt x="0" y="0"/>
                </a:moveTo>
                <a:lnTo>
                  <a:pt x="1552951" y="0"/>
                </a:lnTo>
                <a:lnTo>
                  <a:pt x="1552951" y="2019203"/>
                </a:lnTo>
                <a:lnTo>
                  <a:pt x="0" y="201920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051607" y="2893189"/>
            <a:ext cx="6187195" cy="1650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60"/>
              </a:lnSpc>
              <a:spcBef>
                <a:spcPct val="0"/>
              </a:spcBef>
            </a:pPr>
            <a:r>
              <a:rPr lang="en-US" b="true" sz="6116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Social Media Advertising​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629791" y="2131026"/>
            <a:ext cx="3795941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Platform Selection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010750" y="2893940"/>
            <a:ext cx="9196088" cy="1340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53483" indent="-276741" lvl="1">
              <a:lnSpc>
                <a:spcPts val="3589"/>
              </a:lnSpc>
              <a:buFont typeface="Arial"/>
              <a:buChar char="•"/>
            </a:pPr>
            <a:r>
              <a:rPr lang="en-US" sz="2563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Select the platform that is popular with high user amount</a:t>
            </a:r>
          </a:p>
          <a:p>
            <a:pPr algn="l" marL="553483" indent="-276741" lvl="1">
              <a:lnSpc>
                <a:spcPts val="3589"/>
              </a:lnSpc>
              <a:buFont typeface="Arial"/>
              <a:buChar char="•"/>
            </a:pPr>
            <a:r>
              <a:rPr lang="en-US" sz="2563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Select the platform that is related to the service of the company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629791" y="4786211"/>
            <a:ext cx="3795941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Implementation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828826" y="5480948"/>
            <a:ext cx="9586021" cy="2177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52703" indent="-276352" lvl="1">
              <a:lnSpc>
                <a:spcPts val="3583"/>
              </a:lnSpc>
              <a:buFont typeface="Arial"/>
              <a:buChar char="•"/>
            </a:pPr>
            <a:r>
              <a:rPr lang="en-US" sz="255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Run YouTube ads showcasing Astrally’s services and success stories.​</a:t>
            </a:r>
          </a:p>
          <a:p>
            <a:pPr algn="l" marL="552703" indent="-276352" lvl="1">
              <a:lnSpc>
                <a:spcPts val="3583"/>
              </a:lnSpc>
              <a:buFont typeface="Arial"/>
              <a:buChar char="•"/>
            </a:pPr>
            <a:r>
              <a:rPr lang="en-US" sz="255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Use banner ads on tech-focused platforms (e.g., TechCrunch, Clutch, and G2).</a:t>
            </a:r>
          </a:p>
          <a:p>
            <a:pPr algn="l">
              <a:lnSpc>
                <a:spcPts val="3091"/>
              </a:lnSpc>
            </a:pPr>
          </a:p>
        </p:txBody>
      </p:sp>
      <p:grpSp>
        <p:nvGrpSpPr>
          <p:cNvPr name="Group 11" id="11"/>
          <p:cNvGrpSpPr/>
          <p:nvPr/>
        </p:nvGrpSpPr>
        <p:grpSpPr>
          <a:xfrm rot="0">
            <a:off x="8010750" y="2197701"/>
            <a:ext cx="456104" cy="456104"/>
            <a:chOff x="0" y="0"/>
            <a:chExt cx="120126" cy="12012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010750" y="4836859"/>
            <a:ext cx="456104" cy="456104"/>
            <a:chOff x="0" y="0"/>
            <a:chExt cx="120126" cy="12012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438555" y="371239"/>
            <a:ext cx="1180289" cy="1314923"/>
          </a:xfrm>
          <a:custGeom>
            <a:avLst/>
            <a:gdLst/>
            <a:ahLst/>
            <a:cxnLst/>
            <a:rect r="r" b="b" t="t" l="l"/>
            <a:pathLst>
              <a:path h="1314923" w="1180289">
                <a:moveTo>
                  <a:pt x="0" y="0"/>
                </a:moveTo>
                <a:lnTo>
                  <a:pt x="1180290" y="0"/>
                </a:lnTo>
                <a:lnTo>
                  <a:pt x="1180290" y="1314922"/>
                </a:lnTo>
                <a:lnTo>
                  <a:pt x="0" y="131492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0644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019278" y="1095375"/>
            <a:ext cx="10097508" cy="6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99"/>
              </a:lnSpc>
              <a:spcBef>
                <a:spcPct val="0"/>
              </a:spcBef>
            </a:pPr>
            <a:r>
              <a:rPr lang="en-US" b="true" sz="4999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Search Engine Marketing (SEM)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2301373" y="2371769"/>
            <a:ext cx="1871075" cy="1877904"/>
          </a:xfrm>
          <a:custGeom>
            <a:avLst/>
            <a:gdLst/>
            <a:ahLst/>
            <a:cxnLst/>
            <a:rect r="r" b="b" t="t" l="l"/>
            <a:pathLst>
              <a:path h="1877904" w="1871075">
                <a:moveTo>
                  <a:pt x="0" y="0"/>
                </a:moveTo>
                <a:lnTo>
                  <a:pt x="1871076" y="0"/>
                </a:lnTo>
                <a:lnTo>
                  <a:pt x="1871076" y="1877904"/>
                </a:lnTo>
                <a:lnTo>
                  <a:pt x="0" y="187790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5596385" y="2127689"/>
            <a:ext cx="456104" cy="456104"/>
            <a:chOff x="0" y="0"/>
            <a:chExt cx="120126" cy="12012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6247665" y="2093069"/>
            <a:ext cx="7701845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Google Ads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596385" y="2695289"/>
            <a:ext cx="10386902" cy="2030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7862" indent="-248931" lvl="1">
              <a:lnSpc>
                <a:spcPts val="3228"/>
              </a:lnSpc>
              <a:buFont typeface="Arial"/>
              <a:buChar char="•"/>
            </a:pPr>
            <a:r>
              <a:rPr lang="en-US" sz="230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Target keywords related to IT consulting, tech staffing, and business project management tools.​</a:t>
            </a:r>
          </a:p>
          <a:p>
            <a:pPr algn="l" marL="497862" indent="-248931" lvl="1">
              <a:lnSpc>
                <a:spcPts val="3228"/>
              </a:lnSpc>
              <a:buFont typeface="Arial"/>
              <a:buChar char="•"/>
            </a:pPr>
            <a:r>
              <a:rPr lang="en-US" sz="230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Run PPC (pay-per-click) campaigns optimized for conversions and lead generation.​</a:t>
            </a:r>
          </a:p>
          <a:p>
            <a:pPr algn="l">
              <a:lnSpc>
                <a:spcPts val="3228"/>
              </a:lnSpc>
            </a:pP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438555" y="371239"/>
            <a:ext cx="1180289" cy="1314923"/>
          </a:xfrm>
          <a:custGeom>
            <a:avLst/>
            <a:gdLst/>
            <a:ahLst/>
            <a:cxnLst/>
            <a:rect r="r" b="b" t="t" l="l"/>
            <a:pathLst>
              <a:path h="1314923" w="1180289">
                <a:moveTo>
                  <a:pt x="0" y="0"/>
                </a:moveTo>
                <a:lnTo>
                  <a:pt x="1180290" y="0"/>
                </a:lnTo>
                <a:lnTo>
                  <a:pt x="1180290" y="1314922"/>
                </a:lnTo>
                <a:lnTo>
                  <a:pt x="0" y="131492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3" id="13"/>
          <p:cNvSpPr txBox="true"/>
          <p:nvPr/>
        </p:nvSpPr>
        <p:spPr>
          <a:xfrm rot="0">
            <a:off x="2019278" y="5200650"/>
            <a:ext cx="12526965" cy="70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5000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Social Media Advertising​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1101243" y="6073775"/>
            <a:ext cx="4882043" cy="2612975"/>
            <a:chOff x="0" y="0"/>
            <a:chExt cx="812800" cy="43502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435028"/>
            </a:xfrm>
            <a:custGeom>
              <a:avLst/>
              <a:gdLst/>
              <a:ahLst/>
              <a:cxnLst/>
              <a:rect r="r" b="b" t="t" l="l"/>
              <a:pathLst>
                <a:path h="435028" w="812800">
                  <a:moveTo>
                    <a:pt x="36473" y="0"/>
                  </a:moveTo>
                  <a:lnTo>
                    <a:pt x="776327" y="0"/>
                  </a:lnTo>
                  <a:cubicBezTo>
                    <a:pt x="786000" y="0"/>
                    <a:pt x="795277" y="3843"/>
                    <a:pt x="802117" y="10683"/>
                  </a:cubicBezTo>
                  <a:cubicBezTo>
                    <a:pt x="808957" y="17523"/>
                    <a:pt x="812800" y="26800"/>
                    <a:pt x="812800" y="36473"/>
                  </a:cubicBezTo>
                  <a:lnTo>
                    <a:pt x="812800" y="398555"/>
                  </a:lnTo>
                  <a:cubicBezTo>
                    <a:pt x="812800" y="408228"/>
                    <a:pt x="808957" y="417505"/>
                    <a:pt x="802117" y="424345"/>
                  </a:cubicBezTo>
                  <a:cubicBezTo>
                    <a:pt x="795277" y="431185"/>
                    <a:pt x="786000" y="435028"/>
                    <a:pt x="776327" y="435028"/>
                  </a:cubicBezTo>
                  <a:lnTo>
                    <a:pt x="36473" y="435028"/>
                  </a:lnTo>
                  <a:cubicBezTo>
                    <a:pt x="26800" y="435028"/>
                    <a:pt x="17523" y="431185"/>
                    <a:pt x="10683" y="424345"/>
                  </a:cubicBezTo>
                  <a:cubicBezTo>
                    <a:pt x="3843" y="417505"/>
                    <a:pt x="0" y="408228"/>
                    <a:pt x="0" y="398555"/>
                  </a:cubicBezTo>
                  <a:lnTo>
                    <a:pt x="0" y="36473"/>
                  </a:lnTo>
                  <a:cubicBezTo>
                    <a:pt x="0" y="26800"/>
                    <a:pt x="3843" y="17523"/>
                    <a:pt x="10683" y="10683"/>
                  </a:cubicBezTo>
                  <a:cubicBezTo>
                    <a:pt x="17523" y="3843"/>
                    <a:pt x="26800" y="0"/>
                    <a:pt x="36473" y="0"/>
                  </a:cubicBezTo>
                  <a:close/>
                </a:path>
              </a:pathLst>
            </a:custGeom>
            <a:blipFill>
              <a:blip r:embed="rId8"/>
              <a:stretch>
                <a:fillRect l="0" t="-12240" r="0" b="-12240"/>
              </a:stretch>
            </a:blipFill>
            <a:ln w="47625" cap="rnd">
              <a:gradFill>
                <a:gsLst>
                  <a:gs pos="0">
                    <a:srgbClr val="C6269E">
                      <a:alpha val="100000"/>
                    </a:srgbClr>
                  </a:gs>
                  <a:gs pos="100000">
                    <a:srgbClr val="DDBAFF">
                      <a:alpha val="12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</p:grpSp>
      <p:sp>
        <p:nvSpPr>
          <p:cNvPr name="TextBox 16" id="16"/>
          <p:cNvSpPr txBox="true"/>
          <p:nvPr/>
        </p:nvSpPr>
        <p:spPr>
          <a:xfrm rot="0">
            <a:off x="2652970" y="6135585"/>
            <a:ext cx="5729770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Social Media Advertising​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2019278" y="6170206"/>
            <a:ext cx="456104" cy="456104"/>
            <a:chOff x="0" y="0"/>
            <a:chExt cx="120126" cy="12012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2019278" y="6740610"/>
            <a:ext cx="9102691" cy="2046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8729" indent="-249365" lvl="1">
              <a:lnSpc>
                <a:spcPts val="3234"/>
              </a:lnSpc>
              <a:buFont typeface="Arial"/>
              <a:buChar char="•"/>
            </a:pPr>
            <a:r>
              <a:rPr lang="en-US" sz="231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Use Facebook, Instagram, and LinkedIn ads to promote case studies and webinars.​</a:t>
            </a:r>
          </a:p>
          <a:p>
            <a:pPr algn="l" marL="498729" indent="-249365" lvl="1">
              <a:lnSpc>
                <a:spcPts val="3234"/>
              </a:lnSpc>
              <a:buFont typeface="Arial"/>
              <a:buChar char="•"/>
            </a:pPr>
            <a:r>
              <a:rPr lang="en-US" sz="231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Impleme</a:t>
            </a:r>
            <a:r>
              <a:rPr lang="en-US" sz="231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nt retargeting campaigns to capture leads who engaged with website content.</a:t>
            </a:r>
          </a:p>
          <a:p>
            <a:pPr algn="l">
              <a:lnSpc>
                <a:spcPts val="3234"/>
              </a:lnSpc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40649" y="7241479"/>
            <a:ext cx="17956749" cy="16232393"/>
          </a:xfrm>
          <a:custGeom>
            <a:avLst/>
            <a:gdLst/>
            <a:ahLst/>
            <a:cxnLst/>
            <a:rect r="r" b="b" t="t" l="l"/>
            <a:pathLst>
              <a:path h="16232393" w="17956749">
                <a:moveTo>
                  <a:pt x="0" y="0"/>
                </a:moveTo>
                <a:lnTo>
                  <a:pt x="17956749" y="0"/>
                </a:lnTo>
                <a:lnTo>
                  <a:pt x="17956749" y="16232393"/>
                </a:lnTo>
                <a:lnTo>
                  <a:pt x="0" y="162323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178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382543" y="3588433"/>
            <a:ext cx="6809860" cy="3906053"/>
            <a:chOff x="0" y="0"/>
            <a:chExt cx="7981950" cy="457835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969696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5"/>
              <a:stretch>
                <a:fillRect l="-1193" t="0" r="-1193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5873476" y="1297848"/>
            <a:ext cx="3698613" cy="1028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Budget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572089" y="1297848"/>
            <a:ext cx="2232405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Plan</a:t>
            </a:r>
          </a:p>
        </p:txBody>
      </p:sp>
      <p:grpSp>
        <p:nvGrpSpPr>
          <p:cNvPr name="Group 13" id="13"/>
          <p:cNvGrpSpPr/>
          <p:nvPr/>
        </p:nvGrpSpPr>
        <p:grpSpPr>
          <a:xfrm rot="2087854">
            <a:off x="1212081" y="3100968"/>
            <a:ext cx="1574338" cy="1574338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23850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8020386" y="3060476"/>
            <a:ext cx="676894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  <a:spcBef>
                <a:spcPct val="0"/>
              </a:spcBef>
            </a:pPr>
            <a:r>
              <a:rPr lang="en-US" b="true" sz="300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General marketing budget allocation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192403" y="3816632"/>
            <a:ext cx="9341029" cy="1601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22479" indent="-261239" lvl="1">
              <a:lnSpc>
                <a:spcPts val="2516"/>
              </a:lnSpc>
              <a:spcBef>
                <a:spcPct val="0"/>
              </a:spcBef>
              <a:buFont typeface="Arial"/>
              <a:buChar char="•"/>
            </a:pPr>
            <a:r>
              <a:rPr lang="en-US" sz="242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SMBs allocate 7-8% of annual revenue t</a:t>
            </a:r>
            <a:r>
              <a:rPr lang="en-US" sz="242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 marketing.</a:t>
            </a:r>
          </a:p>
          <a:p>
            <a:pPr algn="l">
              <a:lnSpc>
                <a:spcPts val="2516"/>
              </a:lnSpc>
              <a:spcBef>
                <a:spcPct val="0"/>
              </a:spcBef>
            </a:pPr>
          </a:p>
          <a:p>
            <a:pPr algn="l" marL="522479" indent="-261239" lvl="1">
              <a:lnSpc>
                <a:spcPts val="2516"/>
              </a:lnSpc>
              <a:spcBef>
                <a:spcPct val="0"/>
              </a:spcBef>
              <a:buFont typeface="Arial"/>
              <a:buChar char="•"/>
            </a:pPr>
            <a:r>
              <a:rPr lang="en-US" sz="242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B2C companies may spend between 5-10%, or up to 15%, while B2B firms allocate around 5%.</a:t>
            </a:r>
          </a:p>
          <a:p>
            <a:pPr algn="l">
              <a:lnSpc>
                <a:spcPts val="2516"/>
              </a:lnSpc>
              <a:spcBef>
                <a:spcPct val="0"/>
              </a:spcBef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8103463" y="5808160"/>
            <a:ext cx="4805244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  <a:spcBef>
                <a:spcPct val="0"/>
              </a:spcBef>
            </a:pPr>
            <a:r>
              <a:rPr lang="en-US" b="true" sz="300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Monthly Marketing Spend: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301141" y="6583495"/>
            <a:ext cx="9113706" cy="1916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22479" indent="-261239" lvl="1">
              <a:lnSpc>
                <a:spcPts val="2516"/>
              </a:lnSpc>
              <a:spcBef>
                <a:spcPct val="0"/>
              </a:spcBef>
              <a:buFont typeface="Arial"/>
              <a:buChar char="•"/>
            </a:pPr>
            <a:r>
              <a:rPr lang="en-US" sz="242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Small to mid-sized businesses invest between $2,500 and $12,000 in digital</a:t>
            </a:r>
            <a:r>
              <a:rPr lang="en-US" sz="242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marketing (WebFX).</a:t>
            </a:r>
          </a:p>
          <a:p>
            <a:pPr algn="l">
              <a:lnSpc>
                <a:spcPts val="2516"/>
              </a:lnSpc>
              <a:spcBef>
                <a:spcPct val="0"/>
              </a:spcBef>
            </a:pPr>
            <a:r>
              <a:rPr lang="en-US" sz="242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​</a:t>
            </a:r>
          </a:p>
          <a:p>
            <a:pPr algn="l" marL="522479" indent="-261239" lvl="1">
              <a:lnSpc>
                <a:spcPts val="2516"/>
              </a:lnSpc>
              <a:spcBef>
                <a:spcPct val="0"/>
              </a:spcBef>
              <a:buFont typeface="Arial"/>
              <a:buChar char="•"/>
            </a:pPr>
            <a:r>
              <a:rPr lang="en-US" sz="242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This</a:t>
            </a:r>
            <a:r>
              <a:rPr lang="en-US" sz="242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budget includes SEO, paid advertising (PPC), social media, email marketing, and content creation.</a:t>
            </a:r>
          </a:p>
          <a:p>
            <a:pPr algn="l">
              <a:lnSpc>
                <a:spcPts val="2516"/>
              </a:lnSpc>
              <a:spcBef>
                <a:spcPct val="0"/>
              </a:spcBef>
            </a:pP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438555" y="371239"/>
            <a:ext cx="1180289" cy="1314923"/>
          </a:xfrm>
          <a:custGeom>
            <a:avLst/>
            <a:gdLst/>
            <a:ahLst/>
            <a:cxnLst/>
            <a:rect r="r" b="b" t="t" l="l"/>
            <a:pathLst>
              <a:path h="1314923" w="1180289">
                <a:moveTo>
                  <a:pt x="0" y="0"/>
                </a:moveTo>
                <a:lnTo>
                  <a:pt x="1180290" y="0"/>
                </a:lnTo>
                <a:lnTo>
                  <a:pt x="1180290" y="1314922"/>
                </a:lnTo>
                <a:lnTo>
                  <a:pt x="0" y="13149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09754" y="-1924894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886728" y="1775333"/>
            <a:ext cx="12601369" cy="4860894"/>
          </a:xfrm>
          <a:custGeom>
            <a:avLst/>
            <a:gdLst/>
            <a:ahLst/>
            <a:cxnLst/>
            <a:rect r="r" b="b" t="t" l="l"/>
            <a:pathLst>
              <a:path h="4860894" w="12601369">
                <a:moveTo>
                  <a:pt x="0" y="0"/>
                </a:moveTo>
                <a:lnTo>
                  <a:pt x="12601368" y="0"/>
                </a:lnTo>
                <a:lnTo>
                  <a:pt x="12601368" y="4860894"/>
                </a:lnTo>
                <a:lnTo>
                  <a:pt x="0" y="486089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64" t="-458" r="-203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425270" y="2480903"/>
            <a:ext cx="2497230" cy="1545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48"/>
              </a:lnSpc>
            </a:pPr>
            <a:r>
              <a:rPr lang="en-US" sz="2354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Launch </a:t>
            </a:r>
          </a:p>
          <a:p>
            <a:pPr algn="ctr">
              <a:lnSpc>
                <a:spcPts val="2448"/>
              </a:lnSpc>
            </a:pPr>
            <a:r>
              <a:rPr lang="en-US" sz="2354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and </a:t>
            </a:r>
          </a:p>
          <a:p>
            <a:pPr algn="ctr">
              <a:lnSpc>
                <a:spcPts val="2448"/>
              </a:lnSpc>
            </a:pPr>
            <a:r>
              <a:rPr lang="en-US" sz="2354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Awareness</a:t>
            </a:r>
          </a:p>
          <a:p>
            <a:pPr algn="ctr">
              <a:lnSpc>
                <a:spcPts val="2448"/>
              </a:lnSpc>
            </a:pPr>
            <a:r>
              <a:rPr lang="en-US" sz="2354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(Jun - Aug </a:t>
            </a:r>
          </a:p>
          <a:p>
            <a:pPr algn="ctr">
              <a:lnSpc>
                <a:spcPts val="2448"/>
              </a:lnSpc>
              <a:spcBef>
                <a:spcPct val="0"/>
              </a:spcBef>
            </a:pPr>
            <a:r>
              <a:rPr lang="en-US" b="true" sz="2354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2025)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890634" y="6931502"/>
            <a:ext cx="3566503" cy="1508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3657" indent="-206829" lvl="1">
              <a:lnSpc>
                <a:spcPts val="1992"/>
              </a:lnSpc>
              <a:buFont typeface="Arial"/>
              <a:buChar char="•"/>
            </a:pPr>
            <a:r>
              <a:rPr lang="en-US" sz="191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Finalize brand p</a:t>
            </a:r>
            <a:r>
              <a:rPr lang="en-US" sz="191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ositioning</a:t>
            </a:r>
          </a:p>
          <a:p>
            <a:pPr algn="l" marL="413657" indent="-206829" lvl="1">
              <a:lnSpc>
                <a:spcPts val="1992"/>
              </a:lnSpc>
              <a:buFont typeface="Arial"/>
              <a:buChar char="•"/>
            </a:pPr>
            <a:r>
              <a:rPr lang="en-US" sz="191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Launch SEO website</a:t>
            </a:r>
          </a:p>
          <a:p>
            <a:pPr algn="l" marL="413657" indent="-206829" lvl="1">
              <a:lnSpc>
                <a:spcPts val="1992"/>
              </a:lnSpc>
              <a:buFont typeface="Arial"/>
              <a:buChar char="•"/>
            </a:pPr>
            <a:r>
              <a:rPr lang="en-US" sz="191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Set up LinkedIn, Twitter, YouTube</a:t>
            </a:r>
          </a:p>
          <a:p>
            <a:pPr algn="l" marL="413657" indent="-206829" lvl="1">
              <a:lnSpc>
                <a:spcPts val="1992"/>
              </a:lnSpc>
              <a:buFont typeface="Arial"/>
              <a:buChar char="•"/>
            </a:pPr>
            <a:r>
              <a:rPr lang="en-US" sz="191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Start content strategy</a:t>
            </a:r>
          </a:p>
          <a:p>
            <a:pPr algn="l" marL="413657" indent="-206829" lvl="1">
              <a:lnSpc>
                <a:spcPts val="1992"/>
              </a:lnSpc>
              <a:buFont typeface="Arial"/>
              <a:buChar char="•"/>
            </a:pPr>
            <a:r>
              <a:rPr lang="en-US" sz="191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Run Google &amp; LinkedIn Ads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582243" y="2482926"/>
            <a:ext cx="2393067" cy="1543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48"/>
              </a:lnSpc>
            </a:pPr>
            <a:r>
              <a:rPr lang="en-US" sz="2354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Lead </a:t>
            </a:r>
          </a:p>
          <a:p>
            <a:pPr algn="ctr">
              <a:lnSpc>
                <a:spcPts val="2448"/>
              </a:lnSpc>
            </a:pPr>
            <a:r>
              <a:rPr lang="en-US" sz="2354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Generation </a:t>
            </a:r>
          </a:p>
          <a:p>
            <a:pPr algn="ctr">
              <a:lnSpc>
                <a:spcPts val="2448"/>
              </a:lnSpc>
            </a:pPr>
            <a:r>
              <a:rPr lang="en-US" sz="2354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&amp; Engagement</a:t>
            </a:r>
          </a:p>
          <a:p>
            <a:pPr algn="ctr">
              <a:lnSpc>
                <a:spcPts val="2448"/>
              </a:lnSpc>
            </a:pPr>
            <a:r>
              <a:rPr lang="en-US" sz="2354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(Aug </a:t>
            </a:r>
          </a:p>
          <a:p>
            <a:pPr algn="ctr">
              <a:lnSpc>
                <a:spcPts val="2448"/>
              </a:lnSpc>
              <a:spcBef>
                <a:spcPct val="0"/>
              </a:spcBef>
            </a:pPr>
            <a:r>
              <a:rPr lang="en-US" b="true" sz="2354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– Oct 2025)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457137" y="6964181"/>
            <a:ext cx="3209995" cy="1496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4530" indent="-207265" lvl="1">
              <a:lnSpc>
                <a:spcPts val="1996"/>
              </a:lnSpc>
              <a:buFont typeface="Arial"/>
              <a:buChar char="•"/>
            </a:pPr>
            <a:r>
              <a:rPr lang="en-US" sz="192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Run email marke</a:t>
            </a:r>
            <a:r>
              <a:rPr lang="en-US" sz="192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ting</a:t>
            </a:r>
          </a:p>
          <a:p>
            <a:pPr algn="l" marL="414530" indent="-207265" lvl="1">
              <a:lnSpc>
                <a:spcPts val="1996"/>
              </a:lnSpc>
              <a:buFont typeface="Arial"/>
              <a:buChar char="•"/>
            </a:pPr>
            <a:r>
              <a:rPr lang="en-US" sz="192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Start drip campaigns</a:t>
            </a:r>
          </a:p>
          <a:p>
            <a:pPr algn="l" marL="414530" indent="-207265" lvl="1">
              <a:lnSpc>
                <a:spcPts val="1996"/>
              </a:lnSpc>
              <a:buFont typeface="Arial"/>
              <a:buChar char="•"/>
            </a:pPr>
            <a:r>
              <a:rPr lang="en-US" sz="192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Partner with influencers</a:t>
            </a:r>
          </a:p>
          <a:p>
            <a:pPr algn="l" marL="414530" indent="-207265" lvl="1">
              <a:lnSpc>
                <a:spcPts val="1996"/>
              </a:lnSpc>
              <a:buFont typeface="Arial"/>
              <a:buChar char="•"/>
            </a:pPr>
            <a:r>
              <a:rPr lang="en-US" sz="192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Conduct webinars</a:t>
            </a:r>
          </a:p>
          <a:p>
            <a:pPr algn="l" marL="414530" indent="-207265" lvl="1">
              <a:lnSpc>
                <a:spcPts val="1996"/>
              </a:lnSpc>
              <a:buFont typeface="Arial"/>
              <a:buChar char="•"/>
            </a:pPr>
            <a:r>
              <a:rPr lang="en-US" sz="192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Monitor &amp; optimize ads</a:t>
            </a:r>
          </a:p>
          <a:p>
            <a:pPr algn="l">
              <a:lnSpc>
                <a:spcPts val="1996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9667131" y="2634516"/>
            <a:ext cx="2348426" cy="1240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48"/>
              </a:lnSpc>
            </a:pPr>
            <a:r>
              <a:rPr lang="en-US" sz="2354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Exp</a:t>
            </a:r>
            <a:r>
              <a:rPr lang="en-US" sz="2354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ansion &amp; Optimization (Oct – </a:t>
            </a:r>
          </a:p>
          <a:p>
            <a:pPr algn="ctr">
              <a:lnSpc>
                <a:spcPts val="2448"/>
              </a:lnSpc>
              <a:spcBef>
                <a:spcPct val="0"/>
              </a:spcBef>
            </a:pPr>
            <a:r>
              <a:rPr lang="en-US" b="true" sz="2354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Dec 2025)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672782" y="2482926"/>
            <a:ext cx="2348426" cy="1545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48"/>
              </a:lnSpc>
            </a:pPr>
            <a:r>
              <a:rPr lang="en-US" sz="2354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S</a:t>
            </a:r>
            <a:r>
              <a:rPr lang="en-US" sz="2354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caling &amp; Market Leadership </a:t>
            </a:r>
          </a:p>
          <a:p>
            <a:pPr algn="ctr">
              <a:lnSpc>
                <a:spcPts val="2448"/>
              </a:lnSpc>
            </a:pPr>
            <a:r>
              <a:rPr lang="en-US" sz="2354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(Dec 2025 –</a:t>
            </a:r>
          </a:p>
          <a:p>
            <a:pPr algn="ctr">
              <a:lnSpc>
                <a:spcPts val="2448"/>
              </a:lnSpc>
              <a:spcBef>
                <a:spcPct val="0"/>
              </a:spcBef>
            </a:pPr>
            <a:r>
              <a:rPr lang="en-US" b="true" sz="2354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 Feb 2026)</a:t>
            </a:r>
          </a:p>
        </p:txBody>
      </p:sp>
      <p:sp>
        <p:nvSpPr>
          <p:cNvPr name="AutoShape 11" id="11"/>
          <p:cNvSpPr/>
          <p:nvPr/>
        </p:nvSpPr>
        <p:spPr>
          <a:xfrm>
            <a:off x="2886728" y="6179104"/>
            <a:ext cx="1291960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4673885" y="4476767"/>
            <a:ext cx="0" cy="1184683"/>
          </a:xfrm>
          <a:prstGeom prst="line">
            <a:avLst/>
          </a:prstGeom>
          <a:ln cap="flat" w="38100">
            <a:solidFill>
              <a:srgbClr val="CE473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flipV="true">
            <a:off x="5136252" y="6169579"/>
            <a:ext cx="2095681" cy="9525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>
            <a:off x="7759726" y="4476767"/>
            <a:ext cx="0" cy="1184683"/>
          </a:xfrm>
          <a:prstGeom prst="line">
            <a:avLst/>
          </a:prstGeom>
          <a:ln cap="flat" w="38100">
            <a:solidFill>
              <a:srgbClr val="CCC02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>
            <a:off x="10845568" y="4476767"/>
            <a:ext cx="0" cy="1184683"/>
          </a:xfrm>
          <a:prstGeom prst="line">
            <a:avLst/>
          </a:prstGeom>
          <a:ln cap="flat" w="38100">
            <a:solidFill>
              <a:srgbClr val="12A19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>
            <a:off x="13931409" y="4476767"/>
            <a:ext cx="0" cy="1184683"/>
          </a:xfrm>
          <a:prstGeom prst="line">
            <a:avLst/>
          </a:prstGeom>
          <a:ln cap="flat" w="38100">
            <a:solidFill>
              <a:srgbClr val="0B236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7" id="17"/>
          <p:cNvSpPr/>
          <p:nvPr/>
        </p:nvSpPr>
        <p:spPr>
          <a:xfrm>
            <a:off x="8206622" y="6169579"/>
            <a:ext cx="21107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>
            <a:off x="11288927" y="6160054"/>
            <a:ext cx="21107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>
            <a:off x="14403543" y="6141004"/>
            <a:ext cx="1291960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0" id="20"/>
          <p:cNvSpPr txBox="true"/>
          <p:nvPr/>
        </p:nvSpPr>
        <p:spPr>
          <a:xfrm rot="0">
            <a:off x="9667131" y="6921977"/>
            <a:ext cx="3267832" cy="2000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469" indent="-205234" lvl="1">
              <a:lnSpc>
                <a:spcPts val="1977"/>
              </a:lnSpc>
              <a:buFont typeface="Arial"/>
              <a:buChar char="•"/>
            </a:pPr>
            <a:r>
              <a:rPr lang="en-US" sz="190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Scale content marke</a:t>
            </a:r>
            <a:r>
              <a:rPr lang="en-US" sz="190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ting</a:t>
            </a:r>
          </a:p>
          <a:p>
            <a:pPr algn="l" marL="410469" indent="-205234" lvl="1">
              <a:lnSpc>
                <a:spcPts val="1977"/>
              </a:lnSpc>
              <a:buFont typeface="Arial"/>
              <a:buChar char="•"/>
            </a:pPr>
            <a:r>
              <a:rPr lang="en-US" sz="190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Optimize PPC &amp; SEM</a:t>
            </a:r>
          </a:p>
          <a:p>
            <a:pPr algn="l" marL="414528" indent="-207264" lvl="1">
              <a:lnSpc>
                <a:spcPts val="1996"/>
              </a:lnSpc>
              <a:buFont typeface="Arial"/>
              <a:buChar char="•"/>
            </a:pPr>
            <a:r>
              <a:rPr lang="en-US" sz="192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Strengthen referral programs</a:t>
            </a:r>
          </a:p>
          <a:p>
            <a:pPr algn="l" marL="410469" indent="-205234" lvl="1">
              <a:lnSpc>
                <a:spcPts val="1977"/>
              </a:lnSpc>
              <a:buFont typeface="Arial"/>
              <a:buChar char="•"/>
            </a:pPr>
            <a:r>
              <a:rPr lang="en-US" sz="190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Launch retargeting ads</a:t>
            </a:r>
          </a:p>
          <a:p>
            <a:pPr algn="l" marL="410469" indent="-205234" lvl="1">
              <a:lnSpc>
                <a:spcPts val="1977"/>
              </a:lnSpc>
              <a:buFont typeface="Arial"/>
              <a:buChar char="•"/>
            </a:pPr>
            <a:r>
              <a:rPr lang="en-US" sz="190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Boost social media interactivity</a:t>
            </a:r>
          </a:p>
          <a:p>
            <a:pPr algn="l">
              <a:lnSpc>
                <a:spcPts val="1977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13047347" y="6954656"/>
            <a:ext cx="3267832" cy="1753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469" indent="-205234" lvl="1">
              <a:lnSpc>
                <a:spcPts val="1977"/>
              </a:lnSpc>
              <a:buFont typeface="Arial"/>
              <a:buChar char="•"/>
            </a:pPr>
            <a:r>
              <a:rPr lang="en-US" sz="190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Use advanced analytics</a:t>
            </a:r>
          </a:p>
          <a:p>
            <a:pPr algn="l" marL="410469" indent="-205234" lvl="1">
              <a:lnSpc>
                <a:spcPts val="1977"/>
              </a:lnSpc>
              <a:buFont typeface="Arial"/>
              <a:buChar char="•"/>
            </a:pPr>
            <a:r>
              <a:rPr lang="en-US" sz="190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Targe</a:t>
            </a:r>
            <a:r>
              <a:rPr lang="en-US" sz="190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 new industries</a:t>
            </a:r>
          </a:p>
          <a:p>
            <a:pPr algn="l" marL="410469" indent="-205234" lvl="1">
              <a:lnSpc>
                <a:spcPts val="1977"/>
              </a:lnSpc>
              <a:buFont typeface="Arial"/>
              <a:buChar char="•"/>
            </a:pPr>
            <a:r>
              <a:rPr lang="en-US" sz="190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</a:t>
            </a:r>
            <a:r>
              <a:rPr lang="en-US" sz="190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reate industry reports</a:t>
            </a:r>
          </a:p>
          <a:p>
            <a:pPr algn="l" marL="414528" indent="-207264" lvl="1">
              <a:lnSpc>
                <a:spcPts val="1996"/>
              </a:lnSpc>
              <a:buFont typeface="Arial"/>
              <a:buChar char="•"/>
            </a:pPr>
            <a:r>
              <a:rPr lang="en-US" sz="192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Gather customer feedback</a:t>
            </a:r>
          </a:p>
          <a:p>
            <a:pPr algn="l" marL="410469" indent="-205234" lvl="1">
              <a:lnSpc>
                <a:spcPts val="1977"/>
              </a:lnSpc>
              <a:buFont typeface="Arial"/>
              <a:buChar char="•"/>
            </a:pPr>
            <a:r>
              <a:rPr lang="en-US" sz="190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Plan 2026 strategy</a:t>
            </a:r>
          </a:p>
          <a:p>
            <a:pPr algn="l">
              <a:lnSpc>
                <a:spcPts val="1977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3769296" y="215784"/>
            <a:ext cx="10749409" cy="1162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21"/>
              </a:lnSpc>
            </a:pPr>
            <a:r>
              <a:rPr lang="en-US" sz="6729" b="true">
                <a:solidFill>
                  <a:srgbClr val="941362"/>
                </a:solidFill>
                <a:latin typeface="Raleway Bold"/>
                <a:ea typeface="Raleway Bold"/>
                <a:cs typeface="Raleway Bold"/>
                <a:sym typeface="Raleway Bold"/>
              </a:rPr>
              <a:t>Implementation </a:t>
            </a:r>
            <a:r>
              <a:rPr lang="en-US" sz="6729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Roadmap</a:t>
            </a:r>
            <a:r>
              <a:rPr lang="en-US" sz="6729" b="true">
                <a:solidFill>
                  <a:srgbClr val="941362"/>
                </a:solidFill>
                <a:latin typeface="Raleway Bold"/>
                <a:ea typeface="Raleway Bold"/>
                <a:cs typeface="Raleway Bold"/>
                <a:sym typeface="Raleway Bold"/>
              </a:rPr>
              <a:t>​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438555" y="371239"/>
            <a:ext cx="1180289" cy="1314923"/>
          </a:xfrm>
          <a:custGeom>
            <a:avLst/>
            <a:gdLst/>
            <a:ahLst/>
            <a:cxnLst/>
            <a:rect r="r" b="b" t="t" l="l"/>
            <a:pathLst>
              <a:path h="1314923" w="1180289">
                <a:moveTo>
                  <a:pt x="0" y="0"/>
                </a:moveTo>
                <a:lnTo>
                  <a:pt x="1180290" y="0"/>
                </a:lnTo>
                <a:lnTo>
                  <a:pt x="1180290" y="1314922"/>
                </a:lnTo>
                <a:lnTo>
                  <a:pt x="0" y="13149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179691" y="4063630"/>
            <a:ext cx="5375655" cy="2178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95"/>
              </a:lnSpc>
              <a:spcBef>
                <a:spcPct val="0"/>
              </a:spcBef>
            </a:pPr>
            <a:r>
              <a:rPr lang="en-US" b="true" sz="5475">
                <a:solidFill>
                  <a:srgbClr val="C6269E"/>
                </a:solidFill>
                <a:latin typeface="Raleway Heavy"/>
                <a:ea typeface="Raleway Heavy"/>
                <a:cs typeface="Raleway Heavy"/>
                <a:sym typeface="Raleway Heavy"/>
              </a:rPr>
              <a:t>Recommended </a:t>
            </a:r>
            <a:r>
              <a:rPr lang="en-US" b="true" sz="5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Tools &amp; Platforms</a:t>
            </a:r>
            <a:r>
              <a:rPr lang="en-US" b="true" sz="5475">
                <a:solidFill>
                  <a:srgbClr val="C6269E"/>
                </a:solidFill>
                <a:latin typeface="Raleway Heavy"/>
                <a:ea typeface="Raleway Heavy"/>
                <a:cs typeface="Raleway Heavy"/>
                <a:sym typeface="Raleway Heavy"/>
              </a:rPr>
              <a:t>​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8185707" y="1028700"/>
            <a:ext cx="456104" cy="456104"/>
            <a:chOff x="0" y="0"/>
            <a:chExt cx="120126" cy="12012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8817096" y="962025"/>
            <a:ext cx="6517850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Marketing Automation &amp; CRM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8185707" y="3679781"/>
            <a:ext cx="456104" cy="456104"/>
            <a:chOff x="0" y="0"/>
            <a:chExt cx="120126" cy="12012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8817096" y="3645161"/>
            <a:ext cx="6855272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Social Media &amp; Advertising</a:t>
            </a: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​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185707" y="4181080"/>
            <a:ext cx="9489254" cy="1598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LinkedIn Ads &amp; Campaign Manager – Target B2B decision-makers.</a:t>
            </a:r>
            <a:r>
              <a:rPr lang="en-US" sz="22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​</a:t>
            </a:r>
          </a:p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Google Ads</a:t>
            </a:r>
            <a:r>
              <a:rPr lang="en-US" sz="22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&amp; SEMRush – PPC and search engine marketing.​</a:t>
            </a:r>
          </a:p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Hootsuite / Buffer – Social media scheduling and automation.</a:t>
            </a:r>
          </a:p>
          <a:p>
            <a:pPr algn="l">
              <a:lnSpc>
                <a:spcPts val="3219"/>
              </a:lnSpc>
            </a:pPr>
          </a:p>
        </p:txBody>
      </p:sp>
      <p:grpSp>
        <p:nvGrpSpPr>
          <p:cNvPr name="Group 15" id="15"/>
          <p:cNvGrpSpPr/>
          <p:nvPr/>
        </p:nvGrpSpPr>
        <p:grpSpPr>
          <a:xfrm rot="2087854">
            <a:off x="-2404070" y="2678097"/>
            <a:ext cx="4186641" cy="4186641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8185707" y="1629011"/>
            <a:ext cx="9489254" cy="1998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HubSpot – Lead management, email marketing, and customer</a:t>
            </a:r>
            <a:r>
              <a:rPr lang="en-US" sz="230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tracking.​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Marketo – Advanced B2B marketing automation.​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Zoho</a:t>
            </a:r>
            <a:r>
              <a:rPr lang="en-US" sz="230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CRM – Affordable CRM with automation features.</a:t>
            </a:r>
          </a:p>
          <a:p>
            <a:pPr algn="l">
              <a:lnSpc>
                <a:spcPts val="3220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8817096" y="5947100"/>
            <a:ext cx="6517850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Analytics &amp; SEO Optimization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8185707" y="6013775"/>
            <a:ext cx="456104" cy="456104"/>
            <a:chOff x="0" y="0"/>
            <a:chExt cx="120126" cy="120126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8185707" y="6612754"/>
            <a:ext cx="9489254" cy="1998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Google Analytics &amp; Search Console – Websit</a:t>
            </a:r>
            <a:r>
              <a:rPr lang="en-US" sz="22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e traffic and SEOtracking.​</a:t>
            </a:r>
          </a:p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SEMRush / Ahrefs – Keyword research and competitor analysis.​</a:t>
            </a:r>
          </a:p>
          <a:p>
            <a:pPr algn="l" marL="496569" indent="-248284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Ho</a:t>
            </a:r>
            <a:r>
              <a:rPr lang="en-US" sz="22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tjar – User behavior analytics for website performance.​</a:t>
            </a:r>
          </a:p>
          <a:p>
            <a:pPr algn="l">
              <a:lnSpc>
                <a:spcPts val="3219"/>
              </a:lnSpc>
            </a:pPr>
          </a:p>
        </p:txBody>
      </p:sp>
      <p:sp>
        <p:nvSpPr>
          <p:cNvPr name="Freeform 24" id="24"/>
          <p:cNvSpPr/>
          <p:nvPr/>
        </p:nvSpPr>
        <p:spPr>
          <a:xfrm flipH="false" flipV="false" rot="0">
            <a:off x="438555" y="371239"/>
            <a:ext cx="1180289" cy="1314923"/>
          </a:xfrm>
          <a:custGeom>
            <a:avLst/>
            <a:gdLst/>
            <a:ahLst/>
            <a:cxnLst/>
            <a:rect r="r" b="b" t="t" l="l"/>
            <a:pathLst>
              <a:path h="1314923" w="1180289">
                <a:moveTo>
                  <a:pt x="0" y="0"/>
                </a:moveTo>
                <a:lnTo>
                  <a:pt x="1180290" y="0"/>
                </a:lnTo>
                <a:lnTo>
                  <a:pt x="1180290" y="1314922"/>
                </a:lnTo>
                <a:lnTo>
                  <a:pt x="0" y="13149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295267" y="-9726696"/>
            <a:ext cx="18840922" cy="18935600"/>
          </a:xfrm>
          <a:custGeom>
            <a:avLst/>
            <a:gdLst/>
            <a:ahLst/>
            <a:cxnLst/>
            <a:rect r="r" b="b" t="t" l="l"/>
            <a:pathLst>
              <a:path h="18935600" w="18840922">
                <a:moveTo>
                  <a:pt x="0" y="0"/>
                </a:moveTo>
                <a:lnTo>
                  <a:pt x="18840922" y="0"/>
                </a:lnTo>
                <a:lnTo>
                  <a:pt x="18840922" y="18935600"/>
                </a:lnTo>
                <a:lnTo>
                  <a:pt x="0" y="18935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661483" y="2951751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63107" y="2893908"/>
            <a:ext cx="4038516" cy="4499183"/>
          </a:xfrm>
          <a:custGeom>
            <a:avLst/>
            <a:gdLst/>
            <a:ahLst/>
            <a:cxnLst/>
            <a:rect r="r" b="b" t="t" l="l"/>
            <a:pathLst>
              <a:path h="4499183" w="4038516">
                <a:moveTo>
                  <a:pt x="0" y="0"/>
                </a:moveTo>
                <a:lnTo>
                  <a:pt x="4038516" y="0"/>
                </a:lnTo>
                <a:lnTo>
                  <a:pt x="4038516" y="4499184"/>
                </a:lnTo>
                <a:lnTo>
                  <a:pt x="0" y="44991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301623" y="1434133"/>
            <a:ext cx="6634868" cy="785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48"/>
              </a:lnSpc>
              <a:spcBef>
                <a:spcPct val="0"/>
              </a:spcBef>
            </a:pPr>
            <a:r>
              <a:rPr lang="en-US" sz="572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Brand Introduction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301623" y="2538016"/>
            <a:ext cx="13355429" cy="6195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60"/>
              </a:lnSpc>
            </a:pPr>
            <a:r>
              <a:rPr lang="en-US" sz="3616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Astrally is a tech consulting firm specializing in data migration, analytics, and SMS marketing. We help businesses leverage cloud technologies and data-driven strategies to boost performance and scale effectively.</a:t>
            </a:r>
          </a:p>
          <a:p>
            <a:pPr algn="l">
              <a:lnSpc>
                <a:spcPts val="3760"/>
              </a:lnSpc>
            </a:pPr>
            <a:r>
              <a:rPr lang="en-US" sz="3616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With tailored solutions and a focus on innovation, Astrally supports startups and SMBs in driving digital transformation through:</a:t>
            </a:r>
          </a:p>
          <a:p>
            <a:pPr algn="l" marL="780726" indent="-390363" lvl="1">
              <a:lnSpc>
                <a:spcPts val="3760"/>
              </a:lnSpc>
              <a:buFont typeface="Arial"/>
              <a:buChar char="•"/>
            </a:pPr>
            <a:r>
              <a:rPr lang="en-US" sz="3616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💾 Seamless data migration</a:t>
            </a:r>
          </a:p>
          <a:p>
            <a:pPr algn="l" marL="780726" indent="-390363" lvl="1">
              <a:lnSpc>
                <a:spcPts val="3760"/>
              </a:lnSpc>
              <a:buFont typeface="Arial"/>
              <a:buChar char="•"/>
            </a:pPr>
            <a:r>
              <a:rPr lang="en-US" sz="3616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📊 Actionable analytics</a:t>
            </a:r>
          </a:p>
          <a:p>
            <a:pPr algn="l" marL="780726" indent="-390363" lvl="1">
              <a:lnSpc>
                <a:spcPts val="3760"/>
              </a:lnSpc>
              <a:buFont typeface="Arial"/>
              <a:buChar char="•"/>
            </a:pPr>
            <a:r>
              <a:rPr lang="en-US" sz="3616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📱 Engaging SMS marketing campaigns</a:t>
            </a:r>
          </a:p>
          <a:p>
            <a:pPr algn="l">
              <a:lnSpc>
                <a:spcPts val="3760"/>
              </a:lnSpc>
            </a:pPr>
            <a:r>
              <a:rPr lang="en-US" sz="3616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Main </a:t>
            </a:r>
            <a:r>
              <a:rPr lang="en-US" sz="3616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goal: to deliver smart, scalable solutions that grow with your business.</a:t>
            </a:r>
          </a:p>
          <a:p>
            <a:pPr algn="l">
              <a:lnSpc>
                <a:spcPts val="354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57194" y="1114425"/>
            <a:ext cx="15373612" cy="1617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66"/>
              </a:lnSpc>
            </a:pPr>
            <a:r>
              <a:rPr lang="en-US" sz="6025" b="true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Roles &amp; Responsibilities </a:t>
            </a:r>
          </a:p>
          <a:p>
            <a:pPr algn="ctr">
              <a:lnSpc>
                <a:spcPts val="6266"/>
              </a:lnSpc>
              <a:spcBef>
                <a:spcPct val="0"/>
              </a:spcBef>
            </a:pPr>
            <a:r>
              <a:rPr lang="en-US" b="true" sz="6025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for Marketing Execution</a:t>
            </a:r>
            <a:r>
              <a:rPr lang="en-US" b="true" sz="602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​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296604" y="3901464"/>
            <a:ext cx="3501445" cy="1505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2080" indent="-206040" lvl="1">
              <a:lnSpc>
                <a:spcPts val="1985"/>
              </a:lnSpc>
              <a:buFont typeface="Arial"/>
              <a:buChar char="•"/>
            </a:pPr>
            <a:r>
              <a:rPr lang="en-US" sz="190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Oversee overall marketing strategy and execution.​</a:t>
            </a:r>
          </a:p>
          <a:p>
            <a:pPr algn="l" marL="412080" indent="-206040" lvl="1">
              <a:lnSpc>
                <a:spcPts val="1985"/>
              </a:lnSpc>
              <a:buFont typeface="Arial"/>
              <a:buChar char="•"/>
            </a:pPr>
            <a:r>
              <a:rPr lang="en-US" sz="190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Coordinate teams and ensure timely implementation.</a:t>
            </a:r>
          </a:p>
          <a:p>
            <a:pPr algn="l">
              <a:lnSpc>
                <a:spcPts val="1985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2296604" y="3272869"/>
            <a:ext cx="3501445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Marketing Manager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409341" y="3901464"/>
            <a:ext cx="3775713" cy="1629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7531" indent="-218766" lvl="1">
              <a:lnSpc>
                <a:spcPts val="2107"/>
              </a:lnSpc>
              <a:buFont typeface="Arial"/>
              <a:buChar char="•"/>
            </a:pPr>
            <a:r>
              <a:rPr lang="en-US" sz="2026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Develop and manage content strategy including blogs, case studies,and reports.​</a:t>
            </a:r>
          </a:p>
          <a:p>
            <a:pPr algn="l" marL="437531" indent="-218766" lvl="1">
              <a:lnSpc>
                <a:spcPts val="2107"/>
              </a:lnSpc>
              <a:buFont typeface="Arial"/>
              <a:buChar char="•"/>
            </a:pPr>
            <a:r>
              <a:rPr lang="en-US" sz="2026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Op</a:t>
            </a:r>
            <a:r>
              <a:rPr lang="en-US" sz="2026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timize content for SEO and lead generation.</a:t>
            </a:r>
          </a:p>
          <a:p>
            <a:pPr algn="l">
              <a:lnSpc>
                <a:spcPts val="207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8409341" y="3272869"/>
            <a:ext cx="5240059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Content Strategist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409341" y="7567122"/>
            <a:ext cx="4144048" cy="1258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6686" indent="-208343" lvl="1">
              <a:lnSpc>
                <a:spcPts val="2007"/>
              </a:lnSpc>
              <a:buFont typeface="Arial"/>
              <a:buChar char="•"/>
            </a:pPr>
            <a:r>
              <a:rPr lang="en-US" sz="192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Run and optimize Google Ads and PPC campaigns.​</a:t>
            </a:r>
          </a:p>
          <a:p>
            <a:pPr algn="l" marL="416686" indent="-208343" lvl="1">
              <a:lnSpc>
                <a:spcPts val="2007"/>
              </a:lnSpc>
              <a:buFont typeface="Arial"/>
              <a:buChar char="•"/>
            </a:pPr>
            <a:r>
              <a:rPr lang="en-US" sz="192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</a:t>
            </a:r>
            <a:r>
              <a:rPr lang="en-US" sz="192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nage SEM strategies and retargeting efforts.</a:t>
            </a:r>
          </a:p>
          <a:p>
            <a:pPr algn="l">
              <a:lnSpc>
                <a:spcPts val="2007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2296604" y="6854904"/>
            <a:ext cx="4095993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Social Media Manager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96604" y="7567122"/>
            <a:ext cx="3501445" cy="1753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6686" indent="-208343" lvl="1">
              <a:lnSpc>
                <a:spcPts val="2007"/>
              </a:lnSpc>
              <a:buFont typeface="Arial"/>
              <a:buChar char="•"/>
            </a:pPr>
            <a:r>
              <a:rPr lang="en-US" sz="192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Manage engagement on LinkedIn, Twit</a:t>
            </a:r>
            <a:r>
              <a:rPr lang="en-US" sz="192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ter, and YouTu</a:t>
            </a:r>
            <a:r>
              <a:rPr lang="en-US" sz="192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be.​</a:t>
            </a:r>
          </a:p>
          <a:p>
            <a:pPr algn="l" marL="416686" indent="-208343" lvl="1">
              <a:lnSpc>
                <a:spcPts val="2007"/>
              </a:lnSpc>
              <a:buFont typeface="Arial"/>
              <a:buChar char="•"/>
            </a:pPr>
            <a:r>
              <a:rPr lang="en-US" sz="192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Ex</a:t>
            </a:r>
            <a:r>
              <a:rPr lang="en-US" sz="192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ecute social media advertising campaigns and monitor performance.</a:t>
            </a:r>
          </a:p>
          <a:p>
            <a:pPr algn="l">
              <a:lnSpc>
                <a:spcPts val="2007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8409341" y="6854904"/>
            <a:ext cx="4662787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Paid Advertising Specialist</a:t>
            </a:r>
          </a:p>
        </p:txBody>
      </p:sp>
      <p:sp>
        <p:nvSpPr>
          <p:cNvPr name="Freeform 11" id="11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457194" y="3132406"/>
            <a:ext cx="624640" cy="624640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7535533" y="3134240"/>
            <a:ext cx="624640" cy="624640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457194" y="6688940"/>
            <a:ext cx="624640" cy="624640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7535533" y="6714441"/>
            <a:ext cx="624640" cy="624640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3932798" y="3274703"/>
            <a:ext cx="4095993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Marketing Analyst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932798" y="6854904"/>
            <a:ext cx="4662787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Partnership Manager​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3024761" y="3132406"/>
            <a:ext cx="624640" cy="624640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3932798" y="3901464"/>
            <a:ext cx="3775713" cy="1629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7531" indent="-218766" lvl="1">
              <a:lnSpc>
                <a:spcPts val="2107"/>
              </a:lnSpc>
              <a:buFont typeface="Arial"/>
              <a:buChar char="•"/>
            </a:pPr>
            <a:r>
              <a:rPr lang="en-US" sz="2026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Track campaign performance using analytics tools.​</a:t>
            </a:r>
          </a:p>
          <a:p>
            <a:pPr algn="l" marL="437531" indent="-218766" lvl="1">
              <a:lnSpc>
                <a:spcPts val="2107"/>
              </a:lnSpc>
              <a:buFont typeface="Arial"/>
              <a:buChar char="•"/>
            </a:pPr>
            <a:r>
              <a:rPr lang="en-US" sz="2026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</a:t>
            </a:r>
            <a:r>
              <a:rPr lang="en-US" sz="2026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ovide insights for continuous strategy adjustments.</a:t>
            </a:r>
          </a:p>
          <a:p>
            <a:pPr algn="l">
              <a:lnSpc>
                <a:spcPts val="207"/>
              </a:lnSpc>
              <a:spcBef>
                <a:spcPct val="0"/>
              </a:spcBef>
            </a:pPr>
          </a:p>
        </p:txBody>
      </p:sp>
      <p:grpSp>
        <p:nvGrpSpPr>
          <p:cNvPr name="Group 30" id="30"/>
          <p:cNvGrpSpPr/>
          <p:nvPr/>
        </p:nvGrpSpPr>
        <p:grpSpPr>
          <a:xfrm rot="0">
            <a:off x="13024761" y="6688940"/>
            <a:ext cx="624640" cy="624640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13932798" y="7567122"/>
            <a:ext cx="3482049" cy="1506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6686" indent="-208343" lvl="1">
              <a:lnSpc>
                <a:spcPts val="2007"/>
              </a:lnSpc>
              <a:buFont typeface="Arial"/>
              <a:buChar char="•"/>
            </a:pPr>
            <a:r>
              <a:rPr lang="en-US" sz="192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Identify and develop strategic partnerships.​</a:t>
            </a:r>
          </a:p>
          <a:p>
            <a:pPr algn="l" marL="416686" indent="-208343" lvl="1">
              <a:lnSpc>
                <a:spcPts val="2007"/>
              </a:lnSpc>
              <a:buFont typeface="Arial"/>
              <a:buChar char="•"/>
            </a:pPr>
            <a:r>
              <a:rPr lang="en-US" sz="192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</a:t>
            </a:r>
            <a:r>
              <a:rPr lang="en-US" sz="192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nage influencer collaborations and referral marketing programs.</a:t>
            </a:r>
          </a:p>
          <a:p>
            <a:pPr algn="l">
              <a:lnSpc>
                <a:spcPts val="2007"/>
              </a:lnSpc>
              <a:spcBef>
                <a:spcPct val="0"/>
              </a:spcBef>
            </a:pPr>
          </a:p>
        </p:txBody>
      </p:sp>
      <p:sp>
        <p:nvSpPr>
          <p:cNvPr name="Freeform 34" id="34"/>
          <p:cNvSpPr/>
          <p:nvPr/>
        </p:nvSpPr>
        <p:spPr>
          <a:xfrm flipH="false" flipV="false" rot="0">
            <a:off x="438555" y="371239"/>
            <a:ext cx="1180289" cy="1314923"/>
          </a:xfrm>
          <a:custGeom>
            <a:avLst/>
            <a:gdLst/>
            <a:ahLst/>
            <a:cxnLst/>
            <a:rect r="r" b="b" t="t" l="l"/>
            <a:pathLst>
              <a:path h="1314923" w="1180289">
                <a:moveTo>
                  <a:pt x="0" y="0"/>
                </a:moveTo>
                <a:lnTo>
                  <a:pt x="1180290" y="0"/>
                </a:lnTo>
                <a:lnTo>
                  <a:pt x="1180290" y="1314922"/>
                </a:lnTo>
                <a:lnTo>
                  <a:pt x="0" y="13149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436472" y="-10182522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769799" y="360481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7980368" y="2356407"/>
            <a:ext cx="456104" cy="456104"/>
            <a:chOff x="0" y="0"/>
            <a:chExt cx="120126" cy="12012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438555" y="371239"/>
            <a:ext cx="1180289" cy="1314923"/>
          </a:xfrm>
          <a:custGeom>
            <a:avLst/>
            <a:gdLst/>
            <a:ahLst/>
            <a:cxnLst/>
            <a:rect r="r" b="b" t="t" l="l"/>
            <a:pathLst>
              <a:path h="1314923" w="1180289">
                <a:moveTo>
                  <a:pt x="0" y="0"/>
                </a:moveTo>
                <a:lnTo>
                  <a:pt x="1180290" y="0"/>
                </a:lnTo>
                <a:lnTo>
                  <a:pt x="1180290" y="1314922"/>
                </a:lnTo>
                <a:lnTo>
                  <a:pt x="0" y="13149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1618845" y="3262865"/>
            <a:ext cx="6018411" cy="3174712"/>
          </a:xfrm>
          <a:custGeom>
            <a:avLst/>
            <a:gdLst/>
            <a:ahLst/>
            <a:cxnLst/>
            <a:rect r="r" b="b" t="t" l="l"/>
            <a:pathLst>
              <a:path h="3174712" w="6018411">
                <a:moveTo>
                  <a:pt x="0" y="0"/>
                </a:moveTo>
                <a:lnTo>
                  <a:pt x="6018410" y="0"/>
                </a:lnTo>
                <a:lnTo>
                  <a:pt x="6018410" y="3174712"/>
                </a:lnTo>
                <a:lnTo>
                  <a:pt x="0" y="31747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18845" y="2230081"/>
            <a:ext cx="3226342" cy="826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60"/>
              </a:lnSpc>
              <a:spcBef>
                <a:spcPct val="0"/>
              </a:spcBef>
            </a:pPr>
            <a:r>
              <a:rPr lang="en-US" b="true" sz="6019">
                <a:solidFill>
                  <a:srgbClr val="C6269E"/>
                </a:solidFill>
                <a:latin typeface="Raleway Heavy"/>
                <a:ea typeface="Raleway Heavy"/>
                <a:cs typeface="Raleway Heavy"/>
                <a:sym typeface="Raleway Heavy"/>
              </a:rPr>
              <a:t>Future 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185040" y="2230081"/>
            <a:ext cx="2089611" cy="8271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60"/>
              </a:lnSpc>
              <a:spcBef>
                <a:spcPct val="0"/>
              </a:spcBef>
            </a:pPr>
            <a:r>
              <a:rPr lang="en-US" b="true" sz="602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Plan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980368" y="3008992"/>
            <a:ext cx="9553541" cy="3595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3235" indent="-246617" lvl="1">
              <a:lnSpc>
                <a:spcPts val="3198"/>
              </a:lnSpc>
              <a:buFont typeface="Arial"/>
              <a:buChar char="•"/>
            </a:pPr>
            <a:r>
              <a:rPr lang="en-US" sz="2284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Defining Key Performance Indicators (KPIs): Establish measurable success metrics aligned with business goals.</a:t>
            </a:r>
          </a:p>
          <a:p>
            <a:pPr algn="l" marL="493235" indent="-246617" lvl="1">
              <a:lnSpc>
                <a:spcPts val="3198"/>
              </a:lnSpc>
              <a:buFont typeface="Arial"/>
              <a:buChar char="•"/>
            </a:pPr>
            <a:r>
              <a:rPr lang="en-US" sz="2284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Marketing ROI Framework: Implement data-driven models to evaluate campaign effectiveness.</a:t>
            </a:r>
          </a:p>
          <a:p>
            <a:pPr algn="l" marL="493235" indent="-246617" lvl="1">
              <a:lnSpc>
                <a:spcPts val="3198"/>
              </a:lnSpc>
              <a:buFont typeface="Arial"/>
              <a:buChar char="•"/>
            </a:pPr>
            <a:r>
              <a:rPr lang="en-US" sz="2284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Continuous Optimization: Identify areas for improvement and refine strategies based on real-time insights.</a:t>
            </a:r>
          </a:p>
          <a:p>
            <a:pPr algn="l" marL="493235" indent="-246617" lvl="1">
              <a:lnSpc>
                <a:spcPts val="3198"/>
              </a:lnSpc>
              <a:buFont typeface="Arial"/>
              <a:buChar char="•"/>
            </a:pPr>
            <a:r>
              <a:rPr lang="en-US" sz="2284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Scaling Strategies: Develop sustainable growth tactics to enhance market reach.</a:t>
            </a:r>
          </a:p>
          <a:p>
            <a:pPr algn="l">
              <a:lnSpc>
                <a:spcPts val="3198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8600863" y="2322107"/>
            <a:ext cx="7492443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Performance Measurement &amp; Optimization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218806" y="1119933"/>
            <a:ext cx="10069194" cy="8138367"/>
            <a:chOff x="0" y="0"/>
            <a:chExt cx="13425592" cy="1085115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727561"/>
              <a:ext cx="11814031" cy="91235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81604" indent="-190802" lvl="1">
                <a:lnSpc>
                  <a:spcPts val="2297"/>
                </a:lnSpc>
                <a:buFont typeface="Arial"/>
                <a:buChar char="•"/>
              </a:pP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Gartner. (2023). IT Consulting Market Trends. Retrieved from </a:t>
              </a:r>
              <a:r>
                <a:rPr lang="en-US" sz="1767" u="sng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  <a:hlinkClick r:id="rId2" tooltip="https://www.gartner.com"/>
                </a:rPr>
                <a:t>https://www.g</a:t>
              </a: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artner.com​</a:t>
              </a:r>
            </a:p>
            <a:p>
              <a:pPr algn="l" marL="381604" indent="-190802" lvl="1">
                <a:lnSpc>
                  <a:spcPts val="2297"/>
                </a:lnSpc>
                <a:buFont typeface="Arial"/>
                <a:buChar char="•"/>
              </a:pP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Statista. (2023). Cloud Computing &amp; Cybersecurity Growth. Retrieved from </a:t>
              </a:r>
              <a:r>
                <a:rPr lang="en-US" sz="1767" u="sng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  <a:hlinkClick r:id="rId3" tooltip="https://www.statista.com"/>
                </a:rPr>
                <a:t>https://www.statista.com</a:t>
              </a: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​</a:t>
              </a:r>
            </a:p>
            <a:p>
              <a:pPr algn="l" marL="381604" indent="-190802" lvl="1">
                <a:lnSpc>
                  <a:spcPts val="2297"/>
                </a:lnSpc>
                <a:buFont typeface="Arial"/>
                <a:buChar char="•"/>
              </a:pP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IBISWorld. (2023). Technology Staffing Industry Report. Retrieved from </a:t>
              </a:r>
              <a:r>
                <a:rPr lang="en-US" sz="1767" u="sng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  <a:hlinkClick r:id="rId4" tooltip="https://www.ibisworld.com"/>
                </a:rPr>
                <a:t>https://www.ibisworld.com</a:t>
              </a: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​</a:t>
              </a:r>
            </a:p>
            <a:p>
              <a:pPr algn="l" marL="381604" indent="-190802" lvl="1">
                <a:lnSpc>
                  <a:spcPts val="2297"/>
                </a:lnSpc>
                <a:buFont typeface="Arial"/>
                <a:buChar char="•"/>
              </a:pP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G2. (2023). Project Management Tools Market Overview. Retrieved from </a:t>
              </a:r>
              <a:r>
                <a:rPr lang="en-US" sz="1767" u="sng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  <a:hlinkClick r:id="rId5" tooltip="https://www.g2.com"/>
                </a:rPr>
                <a:t>https://www.g2.com</a:t>
              </a: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​</a:t>
              </a:r>
            </a:p>
            <a:p>
              <a:pPr algn="l" marL="381604" indent="-190802" lvl="1">
                <a:lnSpc>
                  <a:spcPts val="2297"/>
                </a:lnSpc>
                <a:buFont typeface="Arial"/>
                <a:buChar char="•"/>
              </a:pP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Forbes. (2023). AI in IT Services &amp; Staffing. Retrieved from </a:t>
              </a:r>
              <a:r>
                <a:rPr lang="en-US" sz="1767" u="sng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  <a:hlinkClick r:id="rId6" tooltip="https://www.forbes.com"/>
                </a:rPr>
                <a:t>https://www.forbes.com</a:t>
              </a: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​</a:t>
              </a:r>
            </a:p>
            <a:p>
              <a:pPr algn="l" marL="381604" indent="-190802" lvl="1">
                <a:lnSpc>
                  <a:spcPts val="2297"/>
                </a:lnSpc>
                <a:buFont typeface="Arial"/>
                <a:buChar char="•"/>
              </a:pP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Crunchbase. (2023). Tech Startup Industry Insights. Retrieved from </a:t>
              </a:r>
              <a:r>
                <a:rPr lang="en-US" sz="1767" u="sng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  <a:hlinkClick r:id="rId7" tooltip="https://www.crunchbase.com"/>
                </a:rPr>
                <a:t>https://www.crunchbase.com</a:t>
              </a: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​</a:t>
              </a:r>
            </a:p>
            <a:p>
              <a:pPr algn="l" marL="381604" indent="-190802" lvl="1">
                <a:lnSpc>
                  <a:spcPts val="2297"/>
                </a:lnSpc>
                <a:buFont typeface="Arial"/>
                <a:buChar char="•"/>
              </a:pP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Clutch. (2023). IT Services &amp; Staffing Company Ratings. Retrieved from </a:t>
              </a:r>
              <a:r>
                <a:rPr lang="en-US" sz="1767" u="sng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  <a:hlinkClick r:id="rId8" tooltip="https://www.clutch.co"/>
                </a:rPr>
                <a:t>https://www.clutch.co</a:t>
              </a: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​</a:t>
              </a:r>
            </a:p>
            <a:p>
              <a:pPr algn="l" marL="381604" indent="-190802" lvl="1">
                <a:lnSpc>
                  <a:spcPts val="2297"/>
                </a:lnSpc>
                <a:buFont typeface="Arial"/>
                <a:buChar char="•"/>
              </a:pP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GoodFirms. (2023). SMB Adoption of Project Management Tools. Retrieved from </a:t>
              </a:r>
              <a:r>
                <a:rPr lang="en-US" sz="1767" u="sng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  <a:hlinkClick r:id="rId9" tooltip="https://www.goodfirms.co"/>
                </a:rPr>
                <a:t>https://www.goodfirms.co</a:t>
              </a: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​</a:t>
              </a:r>
            </a:p>
            <a:p>
              <a:pPr algn="l" marL="381604" indent="-190802" lvl="1">
                <a:lnSpc>
                  <a:spcPts val="2297"/>
                </a:lnSpc>
                <a:buFont typeface="Arial"/>
                <a:buChar char="•"/>
              </a:pP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TechCrunch. (2023). AI in Recruitment &amp; Hiring. Retrieved from </a:t>
              </a:r>
              <a:r>
                <a:rPr lang="en-US" sz="1767" u="sng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  <a:hlinkClick r:id="rId10" tooltip="https://www.techcrunch.com"/>
                </a:rPr>
                <a:t>https://www.techcrunch.com</a:t>
              </a: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​</a:t>
              </a:r>
            </a:p>
            <a:p>
              <a:pPr algn="l" marL="381604" indent="-190802" lvl="1">
                <a:lnSpc>
                  <a:spcPts val="2297"/>
                </a:lnSpc>
                <a:buFont typeface="Arial"/>
                <a:buChar char="•"/>
              </a:pP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Business Insider. (2023). Growth of SMS Marketing. Retrieved from </a:t>
              </a:r>
              <a:r>
                <a:rPr lang="en-US" sz="1767" u="sng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  <a:hlinkClick r:id="rId11" tooltip="https://www.businessinsider.com"/>
                </a:rPr>
                <a:t>https://www.businessinsider.com</a:t>
              </a: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​</a:t>
              </a:r>
            </a:p>
            <a:p>
              <a:pPr algn="l" marL="381604" indent="-190802" lvl="1">
                <a:lnSpc>
                  <a:spcPts val="2297"/>
                </a:lnSpc>
                <a:buFont typeface="Arial"/>
                <a:buChar char="•"/>
              </a:pP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Owler. (2023). TechNova Solutions Revenue Data. Retrieved from </a:t>
              </a:r>
              <a:r>
                <a:rPr lang="en-US" sz="1767" u="sng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  <a:hlinkClick r:id="rId12" tooltip="https://www.owler.com"/>
                </a:rPr>
                <a:t>https://www.owler.com</a:t>
              </a: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​</a:t>
              </a:r>
            </a:p>
            <a:p>
              <a:pPr algn="l" marL="381604" indent="-190802" lvl="1">
                <a:lnSpc>
                  <a:spcPts val="2297"/>
                </a:lnSpc>
                <a:buFont typeface="Arial"/>
                <a:buChar char="•"/>
              </a:pPr>
              <a:r>
                <a:rPr lang="en-US" sz="1767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ZoomInfo. (2023). HireTech Hub Market Insights. Retrieved from </a:t>
              </a:r>
              <a:r>
                <a:rPr lang="en-US" sz="1767" u="sng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  <a:hlinkClick r:id="rId13" tooltip="https://www.zoominfo.com"/>
                </a:rPr>
                <a:t>https://www.zoominfo.com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-38100"/>
              <a:ext cx="13425592" cy="8466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199"/>
                </a:lnSpc>
              </a:pPr>
              <a:r>
                <a:rPr lang="en-US" b="true" sz="3999">
                  <a:solidFill>
                    <a:srgbClr val="C6269E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References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567077" y="1608026"/>
            <a:ext cx="5039658" cy="7070949"/>
          </a:xfrm>
          <a:custGeom>
            <a:avLst/>
            <a:gdLst/>
            <a:ahLst/>
            <a:cxnLst/>
            <a:rect r="r" b="b" t="t" l="l"/>
            <a:pathLst>
              <a:path h="7070949" w="5039658">
                <a:moveTo>
                  <a:pt x="0" y="0"/>
                </a:moveTo>
                <a:lnTo>
                  <a:pt x="5039658" y="0"/>
                </a:lnTo>
                <a:lnTo>
                  <a:pt x="5039658" y="7070948"/>
                </a:lnTo>
                <a:lnTo>
                  <a:pt x="0" y="7070948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38555" y="371239"/>
            <a:ext cx="1180289" cy="1314923"/>
          </a:xfrm>
          <a:custGeom>
            <a:avLst/>
            <a:gdLst/>
            <a:ahLst/>
            <a:cxnLst/>
            <a:rect r="r" b="b" t="t" l="l"/>
            <a:pathLst>
              <a:path h="1314923" w="1180289">
                <a:moveTo>
                  <a:pt x="0" y="0"/>
                </a:moveTo>
                <a:lnTo>
                  <a:pt x="1180290" y="0"/>
                </a:lnTo>
                <a:lnTo>
                  <a:pt x="1180290" y="1314922"/>
                </a:lnTo>
                <a:lnTo>
                  <a:pt x="0" y="1314922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39189" y="3434828"/>
            <a:ext cx="12422388" cy="2727960"/>
            <a:chOff x="0" y="0"/>
            <a:chExt cx="1850635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50635" cy="406400"/>
            </a:xfrm>
            <a:custGeom>
              <a:avLst/>
              <a:gdLst/>
              <a:ahLst/>
              <a:cxnLst/>
              <a:rect r="r" b="b" t="t" l="l"/>
              <a:pathLst>
                <a:path h="406400" w="1850635">
                  <a:moveTo>
                    <a:pt x="1647435" y="0"/>
                  </a:moveTo>
                  <a:cubicBezTo>
                    <a:pt x="1759659" y="0"/>
                    <a:pt x="1850635" y="90976"/>
                    <a:pt x="1850635" y="203200"/>
                  </a:cubicBezTo>
                  <a:cubicBezTo>
                    <a:pt x="1850635" y="315424"/>
                    <a:pt x="1759659" y="406400"/>
                    <a:pt x="164743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C6269E">
                      <a:alpha val="100000"/>
                    </a:srgbClr>
                  </a:gs>
                  <a:gs pos="100000">
                    <a:srgbClr val="DDBAFF">
                      <a:alpha val="12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1850635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065597" y="3891885"/>
            <a:ext cx="5848350" cy="2023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265"/>
              </a:lnSpc>
              <a:spcBef>
                <a:spcPct val="0"/>
              </a:spcBef>
            </a:pPr>
            <a:r>
              <a:rPr lang="en-US" b="true" sz="14678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Thank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13947" y="3891885"/>
            <a:ext cx="4972189" cy="2023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265"/>
              </a:lnSpc>
              <a:spcBef>
                <a:spcPct val="0"/>
              </a:spcBef>
            </a:pPr>
            <a:r>
              <a:rPr lang="en-US" b="true" sz="1467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You!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438555" y="371239"/>
            <a:ext cx="1180289" cy="1314923"/>
          </a:xfrm>
          <a:custGeom>
            <a:avLst/>
            <a:gdLst/>
            <a:ahLst/>
            <a:cxnLst/>
            <a:rect r="r" b="b" t="t" l="l"/>
            <a:pathLst>
              <a:path h="1314923" w="1180289">
                <a:moveTo>
                  <a:pt x="0" y="0"/>
                </a:moveTo>
                <a:lnTo>
                  <a:pt x="1180290" y="0"/>
                </a:lnTo>
                <a:lnTo>
                  <a:pt x="1180290" y="1314922"/>
                </a:lnTo>
                <a:lnTo>
                  <a:pt x="0" y="13149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649733" y="-97244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2087854">
            <a:off x="548380" y="3748236"/>
            <a:ext cx="4676696" cy="4676696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12769799" y="2191381"/>
            <a:ext cx="19363118" cy="19460421"/>
          </a:xfrm>
          <a:custGeom>
            <a:avLst/>
            <a:gdLst/>
            <a:ahLst/>
            <a:cxnLst/>
            <a:rect r="r" b="b" t="t" l="l"/>
            <a:pathLst>
              <a:path h="19460421" w="19363118">
                <a:moveTo>
                  <a:pt x="0" y="0"/>
                </a:moveTo>
                <a:lnTo>
                  <a:pt x="19363118" y="0"/>
                </a:lnTo>
                <a:lnTo>
                  <a:pt x="19363118" y="19460421"/>
                </a:lnTo>
                <a:lnTo>
                  <a:pt x="0" y="194604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482426" y="4709056"/>
            <a:ext cx="2808603" cy="824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4"/>
              </a:lnSpc>
              <a:spcBef>
                <a:spcPct val="0"/>
              </a:spcBef>
            </a:pPr>
            <a:r>
              <a:rPr lang="en-US" b="true" sz="3062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Data </a:t>
            </a:r>
            <a:r>
              <a:rPr lang="en-US" b="true" sz="3062">
                <a:solidFill>
                  <a:srgbClr val="C6269E"/>
                </a:solidFill>
                <a:latin typeface="Raleway Heavy"/>
                <a:ea typeface="Raleway Heavy"/>
                <a:cs typeface="Raleway Heavy"/>
                <a:sym typeface="Raleway Heavy"/>
              </a:rPr>
              <a:t>Migration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11034" y="5907998"/>
            <a:ext cx="3151388" cy="984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0"/>
              </a:lnSpc>
            </a:pPr>
            <a:r>
              <a:rPr lang="en-US" sz="1872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Seamlessly transferring data to new systems, ensuring accuracy and efficiency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926694" y="4950464"/>
            <a:ext cx="3211644" cy="424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4"/>
              </a:lnSpc>
              <a:spcBef>
                <a:spcPct val="0"/>
              </a:spcBef>
            </a:pPr>
            <a:r>
              <a:rPr lang="en-US" b="true" sz="3062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Analytics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996392" y="5907998"/>
            <a:ext cx="3151388" cy="1313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0"/>
              </a:lnSpc>
            </a:pPr>
            <a:r>
              <a:rPr lang="en-US" sz="1872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Providing in-depth data analysis to drive informed decision-making and business intelligence</a:t>
            </a:r>
          </a:p>
        </p:txBody>
      </p:sp>
      <p:sp>
        <p:nvSpPr>
          <p:cNvPr name="AutoShape 12" id="12"/>
          <p:cNvSpPr/>
          <p:nvPr/>
        </p:nvSpPr>
        <p:spPr>
          <a:xfrm>
            <a:off x="5052255" y="6105634"/>
            <a:ext cx="1309811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grpSp>
        <p:nvGrpSpPr>
          <p:cNvPr name="Group 13" id="13"/>
          <p:cNvGrpSpPr/>
          <p:nvPr/>
        </p:nvGrpSpPr>
        <p:grpSpPr>
          <a:xfrm rot="-3870084">
            <a:off x="6377129" y="3885977"/>
            <a:ext cx="4659049" cy="4725342"/>
            <a:chOff x="0" y="0"/>
            <a:chExt cx="844750" cy="85677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44750" cy="856770"/>
            </a:xfrm>
            <a:custGeom>
              <a:avLst/>
              <a:gdLst/>
              <a:ahLst/>
              <a:cxnLst/>
              <a:rect r="r" b="b" t="t" l="l"/>
              <a:pathLst>
                <a:path h="856770" w="844750">
                  <a:moveTo>
                    <a:pt x="422375" y="0"/>
                  </a:moveTo>
                  <a:cubicBezTo>
                    <a:pt x="189104" y="0"/>
                    <a:pt x="0" y="191794"/>
                    <a:pt x="0" y="428385"/>
                  </a:cubicBezTo>
                  <a:cubicBezTo>
                    <a:pt x="0" y="664975"/>
                    <a:pt x="189104" y="856770"/>
                    <a:pt x="422375" y="856770"/>
                  </a:cubicBezTo>
                  <a:cubicBezTo>
                    <a:pt x="655646" y="856770"/>
                    <a:pt x="844750" y="664975"/>
                    <a:pt x="844750" y="428385"/>
                  </a:cubicBezTo>
                  <a:cubicBezTo>
                    <a:pt x="844750" y="191794"/>
                    <a:pt x="655646" y="0"/>
                    <a:pt x="42237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9195" y="108897"/>
              <a:ext cx="686359" cy="66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2087854">
            <a:off x="12540441" y="3748236"/>
            <a:ext cx="4676696" cy="4676696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AutoShape 19" id="19"/>
          <p:cNvSpPr/>
          <p:nvPr/>
        </p:nvSpPr>
        <p:spPr>
          <a:xfrm>
            <a:off x="11038908" y="6124684"/>
            <a:ext cx="1309811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20" id="20"/>
          <p:cNvSpPr txBox="true"/>
          <p:nvPr/>
        </p:nvSpPr>
        <p:spPr>
          <a:xfrm rot="0">
            <a:off x="6362067" y="1617937"/>
            <a:ext cx="3576134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Main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400115" y="1617937"/>
            <a:ext cx="4842255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 Vertical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573510" y="4905192"/>
            <a:ext cx="3576134" cy="422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95"/>
              </a:lnSpc>
              <a:spcBef>
                <a:spcPct val="0"/>
              </a:spcBef>
            </a:pPr>
            <a:r>
              <a:rPr lang="en-US" b="true" sz="2976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SMS </a:t>
            </a:r>
            <a:r>
              <a:rPr lang="en-US" b="true" sz="2976">
                <a:solidFill>
                  <a:srgbClr val="C6269E"/>
                </a:solidFill>
                <a:latin typeface="Raleway Heavy"/>
                <a:ea typeface="Raleway Heavy"/>
                <a:cs typeface="Raleway Heavy"/>
                <a:sym typeface="Raleway Heavy"/>
              </a:rPr>
              <a:t>Marketing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205969" y="6038959"/>
            <a:ext cx="3151388" cy="1313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0"/>
              </a:lnSpc>
            </a:pPr>
            <a:r>
              <a:rPr lang="en-US" sz="1872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Delivering effective SMS marketing campaigns to enhance customer engagement and reach</a:t>
            </a:r>
          </a:p>
        </p:txBody>
      </p:sp>
      <p:sp>
        <p:nvSpPr>
          <p:cNvPr name="Freeform 24" id="24"/>
          <p:cNvSpPr/>
          <p:nvPr/>
        </p:nvSpPr>
        <p:spPr>
          <a:xfrm flipH="false" flipV="false" rot="0">
            <a:off x="438555" y="371239"/>
            <a:ext cx="1180289" cy="1314923"/>
          </a:xfrm>
          <a:custGeom>
            <a:avLst/>
            <a:gdLst/>
            <a:ahLst/>
            <a:cxnLst/>
            <a:rect r="r" b="b" t="t" l="l"/>
            <a:pathLst>
              <a:path h="1314923" w="1180289">
                <a:moveTo>
                  <a:pt x="0" y="0"/>
                </a:moveTo>
                <a:lnTo>
                  <a:pt x="1180290" y="0"/>
                </a:lnTo>
                <a:lnTo>
                  <a:pt x="1180290" y="1314922"/>
                </a:lnTo>
                <a:lnTo>
                  <a:pt x="0" y="13149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436472" y="-10182522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769799" y="360481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8048187" y="2064738"/>
            <a:ext cx="456104" cy="456104"/>
            <a:chOff x="0" y="0"/>
            <a:chExt cx="120126" cy="12012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28700" y="3874124"/>
            <a:ext cx="5849342" cy="3645541"/>
          </a:xfrm>
          <a:custGeom>
            <a:avLst/>
            <a:gdLst/>
            <a:ahLst/>
            <a:cxnLst/>
            <a:rect r="r" b="b" t="t" l="l"/>
            <a:pathLst>
              <a:path h="3645541" w="5849342">
                <a:moveTo>
                  <a:pt x="0" y="0"/>
                </a:moveTo>
                <a:lnTo>
                  <a:pt x="5849342" y="0"/>
                </a:lnTo>
                <a:lnTo>
                  <a:pt x="5849342" y="3645541"/>
                </a:lnTo>
                <a:lnTo>
                  <a:pt x="0" y="36455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051607" y="1792972"/>
            <a:ext cx="3657740" cy="768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34"/>
              </a:lnSpc>
              <a:spcBef>
                <a:spcPct val="0"/>
              </a:spcBef>
            </a:pPr>
            <a:r>
              <a:rPr lang="en-US" b="true" sz="5513">
                <a:solidFill>
                  <a:srgbClr val="C6269E"/>
                </a:solidFill>
                <a:latin typeface="Raleway Heavy"/>
                <a:ea typeface="Raleway Heavy"/>
                <a:cs typeface="Raleway Heavy"/>
                <a:sym typeface="Raleway Heavy"/>
              </a:rPr>
              <a:t>Market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95503" y="2386480"/>
            <a:ext cx="6452684" cy="9377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47"/>
              </a:lnSpc>
              <a:spcBef>
                <a:spcPct val="0"/>
              </a:spcBef>
            </a:pPr>
            <a:r>
              <a:rPr lang="en-US" b="true" sz="6775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Research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048187" y="2755361"/>
            <a:ext cx="9784326" cy="4510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5150" indent="-252575" lvl="1">
              <a:lnSpc>
                <a:spcPts val="3275"/>
              </a:lnSpc>
              <a:buFont typeface="Arial"/>
              <a:buChar char="•"/>
            </a:pPr>
            <a:r>
              <a:rPr lang="en-US" sz="233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Growing demand for IT consulting in data management and infrastructure due to digital transformation (Gartner, 2023).</a:t>
            </a:r>
          </a:p>
          <a:p>
            <a:pPr algn="l" marL="505150" indent="-252575" lvl="1">
              <a:lnSpc>
                <a:spcPts val="3275"/>
              </a:lnSpc>
              <a:buFont typeface="Arial"/>
              <a:buChar char="•"/>
            </a:pPr>
            <a:r>
              <a:rPr lang="en-US" sz="233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Rapid expansion of cloud computing and cybersecurity solutions (Statista, 2023).</a:t>
            </a:r>
          </a:p>
          <a:p>
            <a:pPr algn="l" marL="505150" indent="-252575" lvl="1">
              <a:lnSpc>
                <a:spcPts val="3275"/>
              </a:lnSpc>
              <a:buFont typeface="Arial"/>
              <a:buChar char="•"/>
            </a:pPr>
            <a:r>
              <a:rPr lang="en-US" sz="233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Rising demand for remote work, contract staffing, and AI-driven recruitment (IBISWorld, 2023).</a:t>
            </a:r>
          </a:p>
          <a:p>
            <a:pPr algn="l" marL="505150" indent="-252575" lvl="1">
              <a:lnSpc>
                <a:spcPts val="3275"/>
              </a:lnSpc>
              <a:buFont typeface="Arial"/>
              <a:buChar char="•"/>
            </a:pPr>
            <a:r>
              <a:rPr lang="en-US" sz="233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Increased adoption of project management tools and SMS marketing solutions (G2, 2023).</a:t>
            </a:r>
          </a:p>
          <a:p>
            <a:pPr algn="l" marL="505150" indent="-252575" lvl="1">
              <a:lnSpc>
                <a:spcPts val="3275"/>
              </a:lnSpc>
              <a:buFont typeface="Arial"/>
              <a:buChar char="•"/>
            </a:pPr>
            <a:r>
              <a:rPr lang="en-US" sz="233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AI and automation are reshaping IT services and staffing (Forbes, 2023)</a:t>
            </a:r>
          </a:p>
          <a:p>
            <a:pPr algn="l">
              <a:lnSpc>
                <a:spcPts val="3275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8638476" y="2014090"/>
            <a:ext cx="2938691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Industry Trends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438555" y="371239"/>
            <a:ext cx="1180289" cy="1314923"/>
          </a:xfrm>
          <a:custGeom>
            <a:avLst/>
            <a:gdLst/>
            <a:ahLst/>
            <a:cxnLst/>
            <a:rect r="r" b="b" t="t" l="l"/>
            <a:pathLst>
              <a:path h="1314923" w="1180289">
                <a:moveTo>
                  <a:pt x="0" y="0"/>
                </a:moveTo>
                <a:lnTo>
                  <a:pt x="1180290" y="0"/>
                </a:lnTo>
                <a:lnTo>
                  <a:pt x="1180290" y="1314922"/>
                </a:lnTo>
                <a:lnTo>
                  <a:pt x="0" y="13149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436472" y="-1102062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769799" y="360481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6983975" y="2128355"/>
            <a:ext cx="474911" cy="456104"/>
            <a:chOff x="0" y="0"/>
            <a:chExt cx="125079" cy="12012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5079" cy="120126"/>
            </a:xfrm>
            <a:custGeom>
              <a:avLst/>
              <a:gdLst/>
              <a:ahLst/>
              <a:cxnLst/>
              <a:rect r="r" b="b" t="t" l="l"/>
              <a:pathLst>
                <a:path h="120126" w="125079">
                  <a:moveTo>
                    <a:pt x="0" y="0"/>
                  </a:moveTo>
                  <a:lnTo>
                    <a:pt x="125079" y="0"/>
                  </a:lnTo>
                  <a:lnTo>
                    <a:pt x="125079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125079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28700" y="3827047"/>
            <a:ext cx="5500138" cy="3444435"/>
          </a:xfrm>
          <a:custGeom>
            <a:avLst/>
            <a:gdLst/>
            <a:ahLst/>
            <a:cxnLst/>
            <a:rect r="r" b="b" t="t" l="l"/>
            <a:pathLst>
              <a:path h="3444435" w="5500138">
                <a:moveTo>
                  <a:pt x="0" y="0"/>
                </a:moveTo>
                <a:lnTo>
                  <a:pt x="5500138" y="0"/>
                </a:lnTo>
                <a:lnTo>
                  <a:pt x="5500138" y="3444435"/>
                </a:lnTo>
                <a:lnTo>
                  <a:pt x="0" y="34444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4014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051607" y="1994762"/>
            <a:ext cx="3954782" cy="817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99"/>
              </a:lnSpc>
              <a:spcBef>
                <a:spcPct val="0"/>
              </a:spcBef>
            </a:pPr>
            <a:r>
              <a:rPr lang="en-US" b="true" sz="5961">
                <a:solidFill>
                  <a:srgbClr val="C6269E"/>
                </a:solidFill>
                <a:latin typeface="Raleway Heavy"/>
                <a:ea typeface="Raleway Heavy"/>
                <a:cs typeface="Raleway Heavy"/>
                <a:sym typeface="Raleway Heavy"/>
              </a:rPr>
              <a:t>Market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99814" y="2670184"/>
            <a:ext cx="5023401" cy="9377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47"/>
              </a:lnSpc>
              <a:spcBef>
                <a:spcPct val="0"/>
              </a:spcBef>
            </a:pPr>
            <a:r>
              <a:rPr lang="en-US" b="true" sz="6775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Research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983975" y="2672121"/>
            <a:ext cx="10765233" cy="4957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55793" indent="-277896" lvl="1">
              <a:lnSpc>
                <a:spcPts val="3604"/>
              </a:lnSpc>
              <a:buFont typeface="Arial"/>
              <a:buChar char="•"/>
            </a:pPr>
            <a:r>
              <a:rPr lang="en-US" sz="2574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Enterprises prioritize data-driven decision-making, boosting demand for advanced IT consulting (Crunchbase, 2023).</a:t>
            </a:r>
          </a:p>
          <a:p>
            <a:pPr algn="l" marL="555793" indent="-277896" lvl="1">
              <a:lnSpc>
                <a:spcPts val="3604"/>
              </a:lnSpc>
              <a:buFont typeface="Arial"/>
              <a:buChar char="•"/>
            </a:pPr>
            <a:r>
              <a:rPr lang="en-US" sz="2574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Businesses seek scalable, cost-effective staffing solutions (Clutch, 2023).</a:t>
            </a:r>
          </a:p>
          <a:p>
            <a:pPr algn="l" marL="555793" indent="-277896" lvl="1">
              <a:lnSpc>
                <a:spcPts val="3604"/>
              </a:lnSpc>
              <a:buFont typeface="Arial"/>
              <a:buChar char="•"/>
            </a:pPr>
            <a:r>
              <a:rPr lang="en-US" sz="2574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SMBs </a:t>
            </a:r>
            <a:r>
              <a:rPr lang="en-US" sz="2574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and enterprises adopt integrated project management tools for efficiency (Goodfirms, 2023).</a:t>
            </a:r>
          </a:p>
          <a:p>
            <a:pPr algn="l" marL="555793" indent="-277896" lvl="1">
              <a:lnSpc>
                <a:spcPts val="3604"/>
              </a:lnSpc>
              <a:buFont typeface="Arial"/>
              <a:buChar char="•"/>
            </a:pPr>
            <a:r>
              <a:rPr lang="en-US" sz="2574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AI-powered recruitment platforms enhance hiring efficiency (TechCrunch, 2023).</a:t>
            </a:r>
          </a:p>
          <a:p>
            <a:pPr algn="l" marL="555793" indent="-277896" lvl="1">
              <a:lnSpc>
                <a:spcPts val="3604"/>
              </a:lnSpc>
              <a:buFont typeface="Arial"/>
              <a:buChar char="•"/>
            </a:pPr>
            <a:r>
              <a:rPr lang="en-US" sz="2574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M</a:t>
            </a:r>
            <a:r>
              <a:rPr lang="en-US" sz="2574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obile-based marketing growth drives demand for SMS marketing solutions (Business Insider, 2023).</a:t>
            </a:r>
          </a:p>
          <a:p>
            <a:pPr algn="l">
              <a:lnSpc>
                <a:spcPts val="3604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7677587" y="2093735"/>
            <a:ext cx="3810000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Customer Behaviour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438555" y="371239"/>
            <a:ext cx="1180289" cy="1314923"/>
          </a:xfrm>
          <a:custGeom>
            <a:avLst/>
            <a:gdLst/>
            <a:ahLst/>
            <a:cxnLst/>
            <a:rect r="r" b="b" t="t" l="l"/>
            <a:pathLst>
              <a:path h="1314923" w="1180289">
                <a:moveTo>
                  <a:pt x="0" y="0"/>
                </a:moveTo>
                <a:lnTo>
                  <a:pt x="1180290" y="0"/>
                </a:lnTo>
                <a:lnTo>
                  <a:pt x="1180290" y="1314922"/>
                </a:lnTo>
                <a:lnTo>
                  <a:pt x="0" y="13149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847191" y="-1107704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769799" y="360481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9144000" y="4915448"/>
            <a:ext cx="456104" cy="456104"/>
            <a:chOff x="0" y="0"/>
            <a:chExt cx="120126" cy="12012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9144000" y="2055430"/>
            <a:ext cx="5807402" cy="1028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Heavy"/>
                <a:ea typeface="Raleway Heavy"/>
                <a:cs typeface="Raleway Heavy"/>
                <a:sym typeface="Raleway Heavy"/>
              </a:rPr>
              <a:t>Competitor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144000" y="3169366"/>
            <a:ext cx="6452684" cy="9377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47"/>
              </a:lnSpc>
              <a:spcBef>
                <a:spcPct val="0"/>
              </a:spcBef>
            </a:pPr>
            <a:r>
              <a:rPr lang="en-US" b="true" sz="6775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Analysis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847191" y="6011004"/>
            <a:ext cx="8858809" cy="1860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7367" indent="-228683" lvl="1">
              <a:lnSpc>
                <a:spcPts val="2965"/>
              </a:lnSpc>
              <a:buFont typeface="Arial"/>
              <a:buChar char="•"/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TechNova Solutions (2023): Estimated $5-10 million (Owler, 2023).​</a:t>
            </a:r>
          </a:p>
          <a:p>
            <a:pPr algn="l" marL="457367" indent="-228683" lvl="1">
              <a:lnSpc>
                <a:spcPts val="2965"/>
              </a:lnSpc>
              <a:buFont typeface="Arial"/>
              <a:buChar char="•"/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H</a:t>
            </a: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ireTech Hub (2023):</a:t>
            </a: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E</a:t>
            </a: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stimated $3-8 million (ZoomInfo, 2023).​</a:t>
            </a:r>
          </a:p>
          <a:p>
            <a:pPr algn="l" marL="457367" indent="-228683" lvl="1">
              <a:lnSpc>
                <a:spcPts val="2965"/>
              </a:lnSpc>
              <a:buFont typeface="Arial"/>
              <a:buChar char="•"/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TaskFlow </a:t>
            </a: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Apps (2023): Estimated $2-6 million (G2, 2023).​</a:t>
            </a:r>
          </a:p>
          <a:p>
            <a:pPr algn="l" marL="457367" indent="-228683" lvl="1">
              <a:lnSpc>
                <a:spcPts val="2965"/>
              </a:lnSpc>
              <a:buFont typeface="Arial"/>
              <a:buChar char="•"/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SMS</a:t>
            </a: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Connect Pro (2023): Estimated $1-5 million (Clutch, 2023).</a:t>
            </a:r>
          </a:p>
          <a:p>
            <a:pPr algn="l">
              <a:lnSpc>
                <a:spcPts val="2965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9864366" y="4864800"/>
            <a:ext cx="3810000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Revenue Insights</a:t>
            </a:r>
          </a:p>
        </p:txBody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660813" y="1197541"/>
            <a:ext cx="8577543" cy="9037373"/>
          </a:xfrm>
          <a:prstGeom prst="rect">
            <a:avLst/>
          </a:prstGeom>
        </p:spPr>
      </p:pic>
      <p:sp>
        <p:nvSpPr>
          <p:cNvPr name="Freeform 13" id="13"/>
          <p:cNvSpPr/>
          <p:nvPr/>
        </p:nvSpPr>
        <p:spPr>
          <a:xfrm flipH="false" flipV="false" rot="0">
            <a:off x="558780" y="371239"/>
            <a:ext cx="1180289" cy="1314923"/>
          </a:xfrm>
          <a:custGeom>
            <a:avLst/>
            <a:gdLst/>
            <a:ahLst/>
            <a:cxnLst/>
            <a:rect r="r" b="b" t="t" l="l"/>
            <a:pathLst>
              <a:path h="1314923" w="1180289">
                <a:moveTo>
                  <a:pt x="0" y="0"/>
                </a:moveTo>
                <a:lnTo>
                  <a:pt x="1180289" y="0"/>
                </a:lnTo>
                <a:lnTo>
                  <a:pt x="1180289" y="1314922"/>
                </a:lnTo>
                <a:lnTo>
                  <a:pt x="0" y="13149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847191" y="-1107704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769799" y="360481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1028700" y="2419220"/>
          <a:ext cx="16230600" cy="6336969"/>
        </p:xfrm>
        <a:graphic>
          <a:graphicData uri="http://schemas.openxmlformats.org/drawingml/2006/table">
            <a:tbl>
              <a:tblPr/>
              <a:tblGrid>
                <a:gridCol w="3246120"/>
                <a:gridCol w="3119684"/>
                <a:gridCol w="2771985"/>
                <a:gridCol w="3214511"/>
                <a:gridCol w="3878300"/>
              </a:tblGrid>
              <a:tr h="111595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 b="true">
                          <a:solidFill>
                            <a:srgbClr val="FFFFFF"/>
                          </a:solidFill>
                          <a:latin typeface="Raleway Bold"/>
                          <a:ea typeface="Raleway Bold"/>
                          <a:cs typeface="Raleway Bold"/>
                          <a:sym typeface="Raleway Bold"/>
                        </a:rPr>
                        <a:t>Factor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rotWithShape="true">
                      <a:gsLst>
                        <a:gs pos="0">
                          <a:srgbClr val="C6269E">
                            <a:alpha val="100000"/>
                          </a:srgbClr>
                        </a:gs>
                        <a:gs pos="100000">
                          <a:srgbClr val="7A126A">
                            <a:alpha val="100000"/>
                          </a:srgbClr>
                        </a:gs>
                      </a:gsLst>
                      <a:lin ang="0"/>
                    </a:gra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 b="true">
                          <a:solidFill>
                            <a:srgbClr val="FFFFFF"/>
                          </a:solidFill>
                          <a:latin typeface="Raleway Bold"/>
                          <a:ea typeface="Raleway Bold"/>
                          <a:cs typeface="Raleway Bold"/>
                          <a:sym typeface="Raleway Bold"/>
                        </a:rPr>
                        <a:t>Strengths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rotWithShape="true">
                      <a:gsLst>
                        <a:gs pos="0">
                          <a:srgbClr val="C6269E">
                            <a:alpha val="100000"/>
                          </a:srgbClr>
                        </a:gs>
                        <a:gs pos="100000">
                          <a:srgbClr val="7A126A">
                            <a:alpha val="100000"/>
                          </a:srgbClr>
                        </a:gs>
                      </a:gsLst>
                      <a:lin ang="0"/>
                    </a:gra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 b="true">
                          <a:solidFill>
                            <a:srgbClr val="FFFFFF"/>
                          </a:solidFill>
                          <a:latin typeface="Raleway Bold"/>
                          <a:ea typeface="Raleway Bold"/>
                          <a:cs typeface="Raleway Bold"/>
                          <a:sym typeface="Raleway Bold"/>
                        </a:rPr>
                        <a:t>Weaknesses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rotWithShape="true">
                      <a:gsLst>
                        <a:gs pos="0">
                          <a:srgbClr val="C6269E">
                            <a:alpha val="100000"/>
                          </a:srgbClr>
                        </a:gs>
                        <a:gs pos="100000">
                          <a:srgbClr val="7A126A">
                            <a:alpha val="100000"/>
                          </a:srgbClr>
                        </a:gs>
                      </a:gsLst>
                      <a:lin ang="0"/>
                    </a:gra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 b="true">
                          <a:solidFill>
                            <a:srgbClr val="FFFFFF"/>
                          </a:solidFill>
                          <a:latin typeface="Raleway Bold"/>
                          <a:ea typeface="Raleway Bold"/>
                          <a:cs typeface="Raleway Bold"/>
                          <a:sym typeface="Raleway Bold"/>
                        </a:rPr>
                        <a:t>Opportunities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rotWithShape="true">
                      <a:gsLst>
                        <a:gs pos="0">
                          <a:srgbClr val="C6269E">
                            <a:alpha val="100000"/>
                          </a:srgbClr>
                        </a:gs>
                        <a:gs pos="100000">
                          <a:srgbClr val="7A126A">
                            <a:alpha val="100000"/>
                          </a:srgbClr>
                        </a:gs>
                      </a:gsLst>
                      <a:lin ang="0"/>
                    </a:gra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42"/>
                        </a:lnSpc>
                        <a:defRPr/>
                      </a:pPr>
                      <a:r>
                        <a:rPr lang="en-US" sz="1958" b="true">
                          <a:solidFill>
                            <a:srgbClr val="FFFFFF"/>
                          </a:solidFill>
                          <a:latin typeface="Raleway Bold"/>
                          <a:ea typeface="Raleway Bold"/>
                          <a:cs typeface="Raleway Bold"/>
                          <a:sym typeface="Raleway Bold"/>
                        </a:rPr>
                        <a:t>Threats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rotWithShape="true">
                      <a:gsLst>
                        <a:gs pos="0">
                          <a:srgbClr val="C6269E">
                            <a:alpha val="100000"/>
                          </a:srgbClr>
                        </a:gs>
                        <a:gs pos="100000">
                          <a:srgbClr val="7A126A">
                            <a:alpha val="100000"/>
                          </a:srgbClr>
                        </a:gs>
                      </a:gsLst>
                      <a:lin ang="0"/>
                    </a:gradFill>
                  </a:tcPr>
                </a:tc>
              </a:tr>
              <a:tr h="111595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i="true" b="true">
                          <a:solidFill>
                            <a:srgbClr val="FFFFFF"/>
                          </a:solidFill>
                          <a:latin typeface="Arimo Bold Italics"/>
                          <a:ea typeface="Arimo Bold Italics"/>
                          <a:cs typeface="Arimo Bold Italics"/>
                          <a:sym typeface="Arimo Bold Italics"/>
                        </a:rPr>
                        <a:t>TechNova Solutions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Personalized service, niche expertise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Limited brand recognition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Growing demand for specialized IT consulting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Larger firms offering competitive pricing (ZoomInfo, 2023)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1960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i="true" b="true">
                          <a:solidFill>
                            <a:srgbClr val="FFFFFF"/>
                          </a:solidFill>
                          <a:latin typeface="Arimo Bold Italics"/>
                          <a:ea typeface="Arimo Bold Italics"/>
                          <a:cs typeface="Arimo Bold Italics"/>
                          <a:sym typeface="Arimo Bold Italics"/>
                        </a:rPr>
                        <a:t>HireTech Hub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Specialized tech staffing, quick hiring process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Limited global reach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Expansion in remote and contract-based hiring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High competition from other small agencies (Crunchbase, 2023)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1960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i="true" b="true">
                          <a:solidFill>
                            <a:srgbClr val="FFFFFF"/>
                          </a:solidFill>
                          <a:latin typeface="Arimo Bold Italics"/>
                          <a:ea typeface="Arimo Bold Italics"/>
                          <a:cs typeface="Arimo Bold Italics"/>
                          <a:sym typeface="Arimo Bold Italics"/>
                        </a:rPr>
                        <a:t>TaskFlow Apps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Affordable, user-friendly project management tools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Fewer advanced features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Increasing adoption by startups &amp; SMBs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Competition from freemium tools (G2, 2023)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6584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b="true" sz="1999" i="true" strike="noStrike" u="none">
                          <a:solidFill>
                            <a:srgbClr val="FFFFFF"/>
                          </a:solidFill>
                          <a:latin typeface="Arimo Bold Italics"/>
                          <a:ea typeface="Arimo Bold Italics"/>
                          <a:cs typeface="Arimo Bold Italics"/>
                          <a:sym typeface="Arimo Bold Italics"/>
                        </a:rPr>
                        <a:t>SMS Connect Pro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Cost-effective, easy-to-use platform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Limited enterprise features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Growing demand for SMS marketing​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Compliance and regulatory challenges (Business Insider, 2023)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5469609" y="1091328"/>
            <a:ext cx="4959427" cy="1028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Heavy"/>
                <a:ea typeface="Raleway Heavy"/>
                <a:cs typeface="Raleway Heavy"/>
                <a:sym typeface="Raleway Heavy"/>
              </a:rPr>
              <a:t>SWOT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428647" y="1087072"/>
            <a:ext cx="4842255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Analysis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438555" y="371239"/>
            <a:ext cx="1180289" cy="1314923"/>
          </a:xfrm>
          <a:custGeom>
            <a:avLst/>
            <a:gdLst/>
            <a:ahLst/>
            <a:cxnLst/>
            <a:rect r="r" b="b" t="t" l="l"/>
            <a:pathLst>
              <a:path h="1314923" w="1180289">
                <a:moveTo>
                  <a:pt x="0" y="0"/>
                </a:moveTo>
                <a:lnTo>
                  <a:pt x="1180290" y="0"/>
                </a:lnTo>
                <a:lnTo>
                  <a:pt x="1180290" y="1314922"/>
                </a:lnTo>
                <a:lnTo>
                  <a:pt x="0" y="13149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633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2051607" y="5143500"/>
            <a:ext cx="5246370" cy="2807970"/>
            <a:chOff x="0" y="0"/>
            <a:chExt cx="812800" cy="43502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435028"/>
            </a:xfrm>
            <a:custGeom>
              <a:avLst/>
              <a:gdLst/>
              <a:ahLst/>
              <a:cxnLst/>
              <a:rect r="r" b="b" t="t" l="l"/>
              <a:pathLst>
                <a:path h="435028" w="812800">
                  <a:moveTo>
                    <a:pt x="33940" y="0"/>
                  </a:moveTo>
                  <a:lnTo>
                    <a:pt x="778860" y="0"/>
                  </a:lnTo>
                  <a:cubicBezTo>
                    <a:pt x="797604" y="0"/>
                    <a:pt x="812800" y="15196"/>
                    <a:pt x="812800" y="33940"/>
                  </a:cubicBezTo>
                  <a:lnTo>
                    <a:pt x="812800" y="401088"/>
                  </a:lnTo>
                  <a:cubicBezTo>
                    <a:pt x="812800" y="419832"/>
                    <a:pt x="797604" y="435028"/>
                    <a:pt x="778860" y="435028"/>
                  </a:cubicBezTo>
                  <a:lnTo>
                    <a:pt x="33940" y="435028"/>
                  </a:lnTo>
                  <a:cubicBezTo>
                    <a:pt x="15196" y="435028"/>
                    <a:pt x="0" y="419832"/>
                    <a:pt x="0" y="401088"/>
                  </a:cubicBezTo>
                  <a:lnTo>
                    <a:pt x="0" y="33940"/>
                  </a:lnTo>
                  <a:cubicBezTo>
                    <a:pt x="0" y="15196"/>
                    <a:pt x="15196" y="0"/>
                    <a:pt x="33940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3652" r="0" b="-3652"/>
              </a:stretch>
            </a:blipFill>
            <a:ln w="47625" cap="rnd">
              <a:gradFill>
                <a:gsLst>
                  <a:gs pos="0">
                    <a:srgbClr val="C6269E">
                      <a:alpha val="100000"/>
                    </a:srgbClr>
                  </a:gs>
                  <a:gs pos="100000">
                    <a:srgbClr val="DDBAFF">
                      <a:alpha val="12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1028700" y="6147983"/>
            <a:ext cx="1827704" cy="799004"/>
            <a:chOff x="0" y="0"/>
            <a:chExt cx="481371" cy="21043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81371" cy="210437"/>
            </a:xfrm>
            <a:custGeom>
              <a:avLst/>
              <a:gdLst/>
              <a:ahLst/>
              <a:cxnLst/>
              <a:rect r="r" b="b" t="t" l="l"/>
              <a:pathLst>
                <a:path h="210437" w="481371">
                  <a:moveTo>
                    <a:pt x="0" y="0"/>
                  </a:moveTo>
                  <a:lnTo>
                    <a:pt x="481371" y="0"/>
                  </a:lnTo>
                  <a:lnTo>
                    <a:pt x="481371" y="210437"/>
                  </a:lnTo>
                  <a:lnTo>
                    <a:pt x="0" y="210437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28575"/>
              <a:ext cx="481371" cy="1818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6635012" y="6814733"/>
            <a:ext cx="1827704" cy="799004"/>
            <a:chOff x="0" y="0"/>
            <a:chExt cx="481371" cy="21043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81371" cy="210437"/>
            </a:xfrm>
            <a:custGeom>
              <a:avLst/>
              <a:gdLst/>
              <a:ahLst/>
              <a:cxnLst/>
              <a:rect r="r" b="b" t="t" l="l"/>
              <a:pathLst>
                <a:path h="210437" w="481371">
                  <a:moveTo>
                    <a:pt x="0" y="0"/>
                  </a:moveTo>
                  <a:lnTo>
                    <a:pt x="481371" y="0"/>
                  </a:lnTo>
                  <a:lnTo>
                    <a:pt x="481371" y="210437"/>
                  </a:lnTo>
                  <a:lnTo>
                    <a:pt x="0" y="210437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DDBAFF">
                    <a:alpha val="120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28575"/>
              <a:ext cx="481371" cy="1818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2087854">
            <a:off x="8587339" y="2386884"/>
            <a:ext cx="636070" cy="63607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2051607" y="2809694"/>
            <a:ext cx="5816677" cy="1028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Heavy"/>
                <a:ea typeface="Raleway Heavy"/>
                <a:cs typeface="Raleway Heavy"/>
                <a:sym typeface="Raleway Heavy"/>
              </a:rPr>
              <a:t>Target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051607" y="3713168"/>
            <a:ext cx="4842255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Audience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348031" y="2426219"/>
            <a:ext cx="5078110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Primary Target Audience​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697090" y="3200868"/>
            <a:ext cx="9098956" cy="4261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4554" indent="-292277" lvl="1">
              <a:lnSpc>
                <a:spcPts val="3790"/>
              </a:lnSpc>
              <a:buFont typeface="Arial"/>
              <a:buChar char="•"/>
            </a:pPr>
            <a:r>
              <a:rPr lang="en-US" sz="2707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Startups &amp; SMBs in need of IT consulting for data management &amp;IT infrastructure.​</a:t>
            </a:r>
          </a:p>
          <a:p>
            <a:pPr algn="l" marL="584554" indent="-292277" lvl="1">
              <a:lnSpc>
                <a:spcPts val="3790"/>
              </a:lnSpc>
              <a:buFont typeface="Arial"/>
              <a:buChar char="•"/>
            </a:pPr>
            <a:r>
              <a:rPr lang="en-US" sz="2707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HR &amp; Hiring Managers seeking technology staffing solutions.​</a:t>
            </a:r>
          </a:p>
          <a:p>
            <a:pPr algn="l" marL="584554" indent="-292277" lvl="1">
              <a:lnSpc>
                <a:spcPts val="3790"/>
              </a:lnSpc>
              <a:buFont typeface="Arial"/>
              <a:buChar char="•"/>
            </a:pPr>
            <a:r>
              <a:rPr lang="en-US" sz="2707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Project Managers &amp; Small Business Owners requiring project management tools.​</a:t>
            </a:r>
          </a:p>
          <a:p>
            <a:pPr algn="l" marL="584554" indent="-292277" lvl="1">
              <a:lnSpc>
                <a:spcPts val="3790"/>
              </a:lnSpc>
              <a:buFont typeface="Arial"/>
              <a:buChar char="•"/>
            </a:pPr>
            <a:r>
              <a:rPr lang="en-US" sz="2707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Local</a:t>
            </a:r>
            <a:r>
              <a:rPr lang="en-US" sz="2707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Businesses &amp; SMEs looking for SMS marketing solutions.</a:t>
            </a:r>
          </a:p>
          <a:p>
            <a:pPr algn="l">
              <a:lnSpc>
                <a:spcPts val="3790"/>
              </a:lnSpc>
            </a:pP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438555" y="371239"/>
            <a:ext cx="1180289" cy="1314923"/>
          </a:xfrm>
          <a:custGeom>
            <a:avLst/>
            <a:gdLst/>
            <a:ahLst/>
            <a:cxnLst/>
            <a:rect r="r" b="b" t="t" l="l"/>
            <a:pathLst>
              <a:path h="1314923" w="1180289">
                <a:moveTo>
                  <a:pt x="0" y="0"/>
                </a:moveTo>
                <a:lnTo>
                  <a:pt x="1180290" y="0"/>
                </a:lnTo>
                <a:lnTo>
                  <a:pt x="1180290" y="1314922"/>
                </a:lnTo>
                <a:lnTo>
                  <a:pt x="0" y="13149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25283" y="-13449279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4350495" y="1579560"/>
            <a:ext cx="2908805" cy="5755570"/>
            <a:chOff x="0" y="0"/>
            <a:chExt cx="2620010" cy="51841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38390" t="0" r="-3839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15" id="15"/>
          <p:cNvGrpSpPr/>
          <p:nvPr/>
        </p:nvGrpSpPr>
        <p:grpSpPr>
          <a:xfrm rot="2087854">
            <a:off x="2172190" y="2003947"/>
            <a:ext cx="615450" cy="615450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2087854">
            <a:off x="2172190" y="3861673"/>
            <a:ext cx="615450" cy="615450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2087854">
            <a:off x="2172190" y="5769915"/>
            <a:ext cx="615450" cy="615450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2087854">
            <a:off x="2172190" y="7695312"/>
            <a:ext cx="615450" cy="615450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2051607" y="684210"/>
            <a:ext cx="5816677" cy="1028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Heavy"/>
                <a:ea typeface="Raleway Heavy"/>
                <a:cs typeface="Raleway Heavy"/>
                <a:sym typeface="Raleway Heavy"/>
              </a:rPr>
              <a:t>Customer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6749667" y="684210"/>
            <a:ext cx="4842255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Personas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2908223" y="2032972"/>
            <a:ext cx="8293696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Startup Founder (SMB &amp; Enterprise Clients)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3230781" y="3890698"/>
            <a:ext cx="6262572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HR Manager (Tech Staffing Clients)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2908223" y="2468131"/>
            <a:ext cx="8859436" cy="1489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7367" indent="-228683" lvl="1">
              <a:lnSpc>
                <a:spcPts val="2965"/>
              </a:lnSpc>
              <a:buFont typeface="Arial"/>
              <a:buChar char="•"/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Pain Points: Limited IT resources, cost-effective solutions needed.</a:t>
            </a:r>
          </a:p>
          <a:p>
            <a:pPr algn="l" marL="457367" indent="-228683" lvl="1">
              <a:lnSpc>
                <a:spcPts val="2965"/>
              </a:lnSpc>
              <a:buFont typeface="Arial"/>
              <a:buChar char="•"/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Solution: IT consulting for data management &amp; infrastructure.</a:t>
            </a:r>
          </a:p>
          <a:p>
            <a:pPr algn="l" marL="457367" indent="-228683" lvl="1">
              <a:lnSpc>
                <a:spcPts val="2965"/>
              </a:lnSpc>
              <a:buFont typeface="Arial"/>
              <a:buChar char="•"/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Channels: LinkedIn, industry events, startup forums (Gartner, 2023).</a:t>
            </a:r>
          </a:p>
          <a:p>
            <a:pPr algn="l">
              <a:lnSpc>
                <a:spcPts val="2965"/>
              </a:lnSpc>
            </a:pPr>
          </a:p>
        </p:txBody>
      </p:sp>
      <p:sp>
        <p:nvSpPr>
          <p:cNvPr name="TextBox 32" id="32"/>
          <p:cNvSpPr txBox="true"/>
          <p:nvPr/>
        </p:nvSpPr>
        <p:spPr>
          <a:xfrm rot="0">
            <a:off x="2908223" y="4376373"/>
            <a:ext cx="10527537" cy="1489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7367" indent="-228683" lvl="1">
              <a:lnSpc>
                <a:spcPts val="2965"/>
              </a:lnSpc>
              <a:buFont typeface="Arial"/>
              <a:buChar char="•"/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Pain Points: Difficulty finding specialized talent, long hiring cycles.</a:t>
            </a:r>
          </a:p>
          <a:p>
            <a:pPr algn="l" marL="457367" indent="-228683" lvl="1">
              <a:lnSpc>
                <a:spcPts val="2965"/>
              </a:lnSpc>
              <a:buFont typeface="Arial"/>
              <a:buChar char="•"/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Solution: AI-powered staffing, contract &amp; full-time tech hiring.</a:t>
            </a:r>
          </a:p>
          <a:p>
            <a:pPr algn="l" marL="457367" indent="-228683" lvl="1">
              <a:lnSpc>
                <a:spcPts val="2965"/>
              </a:lnSpc>
              <a:buFont typeface="Arial"/>
              <a:buChar char="•"/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Channels: Job portals, LinkedIn, HR networking events (Clutch, 2023).</a:t>
            </a:r>
          </a:p>
          <a:p>
            <a:pPr algn="l">
              <a:lnSpc>
                <a:spcPts val="2965"/>
              </a:lnSpc>
            </a:pPr>
          </a:p>
        </p:txBody>
      </p:sp>
      <p:sp>
        <p:nvSpPr>
          <p:cNvPr name="TextBox 33" id="33"/>
          <p:cNvSpPr txBox="true"/>
          <p:nvPr/>
        </p:nvSpPr>
        <p:spPr>
          <a:xfrm rot="0">
            <a:off x="3230781" y="5798940"/>
            <a:ext cx="8361142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Startup Project Manager (Tech Product Users)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908223" y="6301770"/>
            <a:ext cx="10527537" cy="1489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7367" indent="-228683" lvl="1">
              <a:lnSpc>
                <a:spcPts val="2965"/>
              </a:lnSpc>
              <a:buFont typeface="Arial"/>
              <a:buChar char="•"/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Pain Points: Need simple, affordable project management tools.</a:t>
            </a:r>
          </a:p>
          <a:p>
            <a:pPr algn="l" marL="457367" indent="-228683" lvl="1">
              <a:lnSpc>
                <a:spcPts val="2965"/>
              </a:lnSpc>
              <a:buFont typeface="Arial"/>
              <a:buChar char="•"/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Solution: Cost-effective project management apps.</a:t>
            </a:r>
          </a:p>
          <a:p>
            <a:pPr algn="l" marL="457367" indent="-228683" lvl="1">
              <a:lnSpc>
                <a:spcPts val="2965"/>
              </a:lnSpc>
              <a:buFont typeface="Arial"/>
              <a:buChar char="•"/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Channels: Software review platforms, LinkedIn ads, startup incubators (G2, 2023).</a:t>
            </a:r>
          </a:p>
          <a:p>
            <a:pPr algn="l">
              <a:lnSpc>
                <a:spcPts val="2965"/>
              </a:lnSpc>
            </a:pPr>
          </a:p>
        </p:txBody>
      </p:sp>
      <p:sp>
        <p:nvSpPr>
          <p:cNvPr name="TextBox 35" id="35"/>
          <p:cNvSpPr txBox="true"/>
          <p:nvPr/>
        </p:nvSpPr>
        <p:spPr>
          <a:xfrm rot="0">
            <a:off x="3230781" y="7724337"/>
            <a:ext cx="9138797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Local Business Owner (SMS Marketing Clients)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908223" y="8157912"/>
            <a:ext cx="10527537" cy="1860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7367" indent="-228683" lvl="1">
              <a:lnSpc>
                <a:spcPts val="2965"/>
              </a:lnSpc>
              <a:buFont typeface="Arial"/>
              <a:buChar char="•"/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Pain Points: Low customer engagement, poor marketing ROI.</a:t>
            </a:r>
          </a:p>
          <a:p>
            <a:pPr algn="l" marL="457367" indent="-228683" lvl="1">
              <a:lnSpc>
                <a:spcPts val="2965"/>
              </a:lnSpc>
              <a:buFont typeface="Arial"/>
              <a:buChar char="•"/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Solution: Automated SMS marketing for small businesses.</a:t>
            </a:r>
          </a:p>
          <a:p>
            <a:pPr algn="l" marL="457367" indent="-228683" lvl="1">
              <a:lnSpc>
                <a:spcPts val="2965"/>
              </a:lnSpc>
              <a:buFont typeface="Arial"/>
              <a:buChar char="•"/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Channels: Local business groups, digital marketing blogs, email campaigns (Business Insider, 2023).</a:t>
            </a:r>
          </a:p>
          <a:p>
            <a:pPr algn="l">
              <a:lnSpc>
                <a:spcPts val="2965"/>
              </a:lnSpc>
            </a:pPr>
          </a:p>
        </p:txBody>
      </p:sp>
      <p:sp>
        <p:nvSpPr>
          <p:cNvPr name="Freeform 37" id="37"/>
          <p:cNvSpPr/>
          <p:nvPr/>
        </p:nvSpPr>
        <p:spPr>
          <a:xfrm flipH="false" flipV="false" rot="0">
            <a:off x="438555" y="264637"/>
            <a:ext cx="1180289" cy="1314923"/>
          </a:xfrm>
          <a:custGeom>
            <a:avLst/>
            <a:gdLst/>
            <a:ahLst/>
            <a:cxnLst/>
            <a:rect r="r" b="b" t="t" l="l"/>
            <a:pathLst>
              <a:path h="1314923" w="1180289">
                <a:moveTo>
                  <a:pt x="0" y="0"/>
                </a:moveTo>
                <a:lnTo>
                  <a:pt x="1180290" y="0"/>
                </a:lnTo>
                <a:lnTo>
                  <a:pt x="1180290" y="1314923"/>
                </a:lnTo>
                <a:lnTo>
                  <a:pt x="0" y="131492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DAGi8T6iZpM</dc:identifier>
  <dcterms:modified xsi:type="dcterms:W3CDTF">2011-08-01T06:04:30Z</dcterms:modified>
  <cp:revision>1</cp:revision>
  <dc:title>Purple Black Modern Marketing Plan Presentation</dc:title>
</cp:coreProperties>
</file>

<file path=docProps/thumbnail.jpeg>
</file>